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Proxima Nova"/>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5AADDF-0BBB-4741-BB6A-0876D8293F00}">
  <a:tblStyle styleId="{D65AADDF-0BBB-4741-BB6A-0876D8293F0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roximaNov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ProximaNova-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271a35328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271a35328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271a353283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271a353283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271a35328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271a35328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271a35328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271a35328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271a35328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271a35328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271a353283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271a353283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271a353283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271a353283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27342e6e4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27342e6e4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27342e6e4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27342e6e4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271a35328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71a35328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5b34cad208_0_3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5b34cad208_0_3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271a353283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271a353283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5b55ad568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5b55ad568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b55ad568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b55ad568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5b3decbcb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5b3decbcb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271a35328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271a35328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271a35328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271a35328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271a35328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271a35328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b3decbcb5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5b3decbcb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5b3decbcb5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5b3decbcb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271a35328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271a35328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73763"/>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rgbClr val="1C4587"/>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073763"/>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rgbClr val="1C4587"/>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1C4587"/>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rgbClr val="1C4587"/>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ja"/>
              <a:t>#18 Turing × atmaCup</a:t>
            </a:r>
            <a:r>
              <a:rPr lang="ja"/>
              <a:t> solution</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a:t>2024 11/14～11/24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idx="1" type="body"/>
          </p:nvPr>
        </p:nvSpPr>
        <p:spPr>
          <a:xfrm>
            <a:off x="0" y="0"/>
            <a:ext cx="9144000" cy="4916400"/>
          </a:xfrm>
          <a:prstGeom prst="rect">
            <a:avLst/>
          </a:prstGeom>
        </p:spPr>
        <p:txBody>
          <a:bodyPr anchorCtr="0" anchor="t" bIns="91425" lIns="91425" spcFirstLastPara="1" rIns="91425" wrap="square" tIns="91425">
            <a:normAutofit/>
          </a:bodyPr>
          <a:lstStyle/>
          <a:p>
            <a:pPr indent="0" lvl="0" marL="0" rtl="0" algn="l">
              <a:spcBef>
                <a:spcPts val="1400"/>
              </a:spcBef>
              <a:spcAft>
                <a:spcPts val="0"/>
              </a:spcAft>
              <a:buNone/>
            </a:pPr>
            <a:r>
              <a:rPr lang="ja" sz="1300"/>
              <a:t>1st Place Solution (CV: 0.1792 / Public: 0.1885 / Private: 0.1754)</a:t>
            </a:r>
            <a:endParaRPr sz="1300"/>
          </a:p>
          <a:p>
            <a:pPr indent="0" lvl="0" marL="0" rtl="0" algn="l">
              <a:spcBef>
                <a:spcPts val="1400"/>
              </a:spcBef>
              <a:spcAft>
                <a:spcPts val="0"/>
              </a:spcAft>
              <a:buNone/>
            </a:pPr>
            <a:r>
              <a:rPr lang="ja" sz="1300"/>
              <a:t>方針概要</a:t>
            </a:r>
            <a:endParaRPr sz="1300"/>
          </a:p>
          <a:p>
            <a:pPr indent="-298450" lvl="0" marL="457200" rtl="0" algn="l">
              <a:spcBef>
                <a:spcPts val="1200"/>
              </a:spcBef>
              <a:spcAft>
                <a:spcPts val="0"/>
              </a:spcAft>
              <a:buClr>
                <a:schemeClr val="accent3"/>
              </a:buClr>
              <a:buSzPts val="1100"/>
              <a:buFont typeface="Arial"/>
              <a:buChar char="●"/>
            </a:pPr>
            <a:r>
              <a:rPr lang="ja" sz="1100"/>
              <a:t>scene単位で学習＆推論（IDではなく、sceneの連なりを時系列として扱う）</a:t>
            </a:r>
            <a:endParaRPr sz="1100"/>
          </a:p>
          <a:p>
            <a:pPr indent="-298450" lvl="0" marL="457200" rtl="0" algn="l">
              <a:spcBef>
                <a:spcPts val="0"/>
              </a:spcBef>
              <a:spcAft>
                <a:spcPts val="0"/>
              </a:spcAft>
              <a:buClr>
                <a:schemeClr val="accent3"/>
              </a:buClr>
              <a:buSzPts val="1100"/>
              <a:buFont typeface="Arial"/>
              <a:buChar char="●"/>
            </a:pPr>
            <a:r>
              <a:rPr lang="ja" sz="1100"/>
              <a:t>1stステージ：CNN + BiLSTM</a:t>
            </a:r>
            <a:endParaRPr sz="1100"/>
          </a:p>
          <a:p>
            <a:pPr indent="-298450" lvl="1" marL="914400" rtl="0" algn="l">
              <a:spcBef>
                <a:spcPts val="0"/>
              </a:spcBef>
              <a:spcAft>
                <a:spcPts val="0"/>
              </a:spcAft>
              <a:buClr>
                <a:schemeClr val="accent3"/>
              </a:buClr>
              <a:buSzPts val="1100"/>
              <a:buFont typeface="Proxima Nova"/>
              <a:buChar char="○"/>
            </a:pPr>
            <a:r>
              <a:rPr lang="ja" sz="1100"/>
              <a:t>(画像 + テーブル情報) を結合</a:t>
            </a:r>
            <a:endParaRPr sz="1100"/>
          </a:p>
          <a:p>
            <a:pPr indent="-298450" lvl="1" marL="914400" rtl="0" algn="l">
              <a:spcBef>
                <a:spcPts val="0"/>
              </a:spcBef>
              <a:spcAft>
                <a:spcPts val="0"/>
              </a:spcAft>
              <a:buClr>
                <a:schemeClr val="accent3"/>
              </a:buClr>
              <a:buSzPts val="1100"/>
              <a:buFont typeface="Arial"/>
              <a:buChar char="○"/>
            </a:pPr>
            <a:r>
              <a:rPr lang="ja" sz="1100"/>
              <a:t>HorizontalFlip・CoarseDropout等の拡張</a:t>
            </a:r>
            <a:endParaRPr sz="1100"/>
          </a:p>
          <a:p>
            <a:pPr indent="-298450" lvl="1" marL="914400" rtl="0" algn="l">
              <a:spcBef>
                <a:spcPts val="0"/>
              </a:spcBef>
              <a:spcAft>
                <a:spcPts val="0"/>
              </a:spcAft>
              <a:buClr>
                <a:schemeClr val="accent3"/>
              </a:buClr>
              <a:buSzPts val="1100"/>
              <a:buFont typeface="Proxima Nova"/>
              <a:buChar char="○"/>
            </a:pPr>
            <a:r>
              <a:rPr lang="ja" sz="1100"/>
              <a:t>ターゲット正規化 / 補助目的(aux target)導入で精度UP</a:t>
            </a:r>
            <a:endParaRPr sz="1100"/>
          </a:p>
          <a:p>
            <a:pPr indent="-298450" lvl="0" marL="457200" rtl="0" algn="l">
              <a:spcBef>
                <a:spcPts val="0"/>
              </a:spcBef>
              <a:spcAft>
                <a:spcPts val="0"/>
              </a:spcAft>
              <a:buClr>
                <a:schemeClr val="accent3"/>
              </a:buClr>
              <a:buSzPts val="1100"/>
              <a:buFont typeface="Arial"/>
              <a:buChar char="●"/>
            </a:pPr>
            <a:r>
              <a:rPr lang="ja" sz="1100"/>
              <a:t>2ndステージ：GBDT</a:t>
            </a:r>
            <a:endParaRPr sz="1100"/>
          </a:p>
          <a:p>
            <a:pPr indent="-298450" lvl="1" marL="914400" rtl="0" algn="l">
              <a:spcBef>
                <a:spcPts val="0"/>
              </a:spcBef>
              <a:spcAft>
                <a:spcPts val="0"/>
              </a:spcAft>
              <a:buClr>
                <a:schemeClr val="accent3"/>
              </a:buClr>
              <a:buSzPts val="1100"/>
              <a:buFont typeface="Proxima Nova"/>
              <a:buChar char="○"/>
            </a:pPr>
            <a:r>
              <a:rPr lang="ja" sz="1100"/>
              <a:t>1stステージ出力(main + aux予測)を特徴量化</a:t>
            </a:r>
            <a:endParaRPr sz="1100"/>
          </a:p>
          <a:p>
            <a:pPr indent="-298450" lvl="1" marL="914400" rtl="0" algn="l">
              <a:spcBef>
                <a:spcPts val="0"/>
              </a:spcBef>
              <a:spcAft>
                <a:spcPts val="0"/>
              </a:spcAft>
              <a:buClr>
                <a:schemeClr val="accent3"/>
              </a:buClr>
              <a:buSzPts val="1100"/>
              <a:buFont typeface="Proxima Nova"/>
              <a:buChar char="○"/>
            </a:pPr>
            <a:r>
              <a:rPr lang="ja" sz="1100"/>
              <a:t>車両ダイナミクスモデル等の出力も組込み</a:t>
            </a:r>
            <a:endParaRPr sz="1100"/>
          </a:p>
          <a:p>
            <a:pPr indent="-298450" lvl="0" marL="457200" rtl="0" algn="l">
              <a:spcBef>
                <a:spcPts val="0"/>
              </a:spcBef>
              <a:spcAft>
                <a:spcPts val="0"/>
              </a:spcAft>
              <a:buClr>
                <a:schemeClr val="accent3"/>
              </a:buClr>
              <a:buSzPts val="1100"/>
              <a:buFont typeface="Proxima Nova"/>
              <a:buChar char="●"/>
            </a:pPr>
            <a:r>
              <a:rPr lang="ja" sz="1100"/>
              <a:t>アンサンブル</a:t>
            </a:r>
            <a:endParaRPr sz="1100"/>
          </a:p>
          <a:p>
            <a:pPr indent="-298450" lvl="1" marL="914400" rtl="0" algn="l">
              <a:spcBef>
                <a:spcPts val="0"/>
              </a:spcBef>
              <a:spcAft>
                <a:spcPts val="0"/>
              </a:spcAft>
              <a:buClr>
                <a:schemeClr val="accent3"/>
              </a:buClr>
              <a:buSzPts val="1100"/>
              <a:buFont typeface="Proxima Nova"/>
              <a:buChar char="○"/>
            </a:pPr>
            <a:r>
              <a:rPr lang="ja" sz="1100"/>
              <a:t>ResNet / EffNet / Swinなど多数のCNNモデルを加重平均</a:t>
            </a:r>
            <a:endParaRPr sz="1100"/>
          </a:p>
          <a:p>
            <a:pPr indent="-298450" lvl="1" marL="914400" rtl="0" algn="l">
              <a:spcBef>
                <a:spcPts val="0"/>
              </a:spcBef>
              <a:spcAft>
                <a:spcPts val="0"/>
              </a:spcAft>
              <a:buClr>
                <a:schemeClr val="accent3"/>
              </a:buClr>
              <a:buSzPts val="1100"/>
              <a:buFont typeface="Proxima Nova"/>
              <a:buChar char="○"/>
            </a:pPr>
            <a:r>
              <a:rPr lang="ja" sz="1100"/>
              <a:t>モデル数を増やすほど精度向上し、最終11モデルを採用</a:t>
            </a:r>
            <a:endParaRPr sz="1100"/>
          </a:p>
          <a:p>
            <a:pPr indent="0" lvl="0" marL="0" rtl="0" algn="l">
              <a:spcBef>
                <a:spcPts val="1400"/>
              </a:spcBef>
              <a:spcAft>
                <a:spcPts val="0"/>
              </a:spcAft>
              <a:buNone/>
            </a:pPr>
            <a:r>
              <a:rPr lang="ja" sz="1300"/>
              <a:t>主な改善効果</a:t>
            </a:r>
            <a:endParaRPr sz="1300"/>
          </a:p>
          <a:p>
            <a:pPr indent="-298450" lvl="0" marL="457200" rtl="0" algn="l">
              <a:spcBef>
                <a:spcPts val="1200"/>
              </a:spcBef>
              <a:spcAft>
                <a:spcPts val="0"/>
              </a:spcAft>
              <a:buClr>
                <a:schemeClr val="accent3"/>
              </a:buClr>
              <a:buSzPts val="1100"/>
              <a:buFont typeface="Arial"/>
              <a:buChar char="●"/>
            </a:pPr>
            <a:r>
              <a:rPr lang="ja" sz="1100"/>
              <a:t>ID→sceneに切り替え： CV 0.2259 → 0.1981</a:t>
            </a:r>
            <a:endParaRPr sz="1100"/>
          </a:p>
          <a:p>
            <a:pPr indent="-298450" lvl="0" marL="457200" rtl="0" algn="l">
              <a:spcBef>
                <a:spcPts val="0"/>
              </a:spcBef>
              <a:spcAft>
                <a:spcPts val="0"/>
              </a:spcAft>
              <a:buClr>
                <a:schemeClr val="accent3"/>
              </a:buClr>
              <a:buSzPts val="1100"/>
              <a:buFont typeface="Arial"/>
              <a:buChar char="●"/>
            </a:pPr>
            <a:r>
              <a:rPr lang="ja" sz="1100"/>
              <a:t>HorizontalFlip推論： CV 0.1963 → 0.1906</a:t>
            </a:r>
            <a:endParaRPr sz="1100"/>
          </a:p>
          <a:p>
            <a:pPr indent="-298450" lvl="0" marL="457200" rtl="0" algn="l">
              <a:spcBef>
                <a:spcPts val="0"/>
              </a:spcBef>
              <a:spcAft>
                <a:spcPts val="0"/>
              </a:spcAft>
              <a:buClr>
                <a:schemeClr val="accent3"/>
              </a:buClr>
              <a:buSzPts val="1100"/>
              <a:buFont typeface="Arial"/>
              <a:buChar char="●"/>
            </a:pPr>
            <a:r>
              <a:rPr lang="ja" sz="1100"/>
              <a:t>補助目的(aux target) 追加： CV 0.2312 → 0.2288</a:t>
            </a:r>
            <a:endParaRPr sz="1100"/>
          </a:p>
          <a:p>
            <a:pPr indent="0" lvl="0" marL="0" rtl="0" algn="l">
              <a:spcBef>
                <a:spcPts val="1200"/>
              </a:spcBef>
              <a:spcAft>
                <a:spcPts val="1200"/>
              </a:spcAft>
              <a:buNone/>
            </a:pPr>
            <a:r>
              <a:rPr lang="ja" sz="1100"/>
              <a:t>「テーブル＋CNN＋時系列（BiLSTM）」でsceneレベルの文脈を取り込み、多様なモデルを最終的にアンサンブルすることで高精度を実現。</a:t>
            </a:r>
            <a:endParaRPr sz="2345"/>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2 th solution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idx="1" type="body"/>
          </p:nvPr>
        </p:nvSpPr>
        <p:spPr>
          <a:xfrm>
            <a:off x="0" y="0"/>
            <a:ext cx="9144000" cy="5036100"/>
          </a:xfrm>
          <a:prstGeom prst="rect">
            <a:avLst/>
          </a:prstGeom>
        </p:spPr>
        <p:txBody>
          <a:bodyPr anchorCtr="0" anchor="t" bIns="91425" lIns="91425" spcFirstLastPara="1" rIns="91425" wrap="square" tIns="91425">
            <a:noAutofit/>
          </a:bodyPr>
          <a:lstStyle/>
          <a:p>
            <a:pPr indent="0" lvl="0" marL="0" rtl="0" algn="l">
              <a:lnSpc>
                <a:spcPct val="95000"/>
              </a:lnSpc>
              <a:spcBef>
                <a:spcPts val="200"/>
              </a:spcBef>
              <a:spcAft>
                <a:spcPts val="0"/>
              </a:spcAft>
              <a:buSzPts val="605"/>
              <a:buNone/>
            </a:pPr>
            <a:r>
              <a:rPr lang="ja" sz="1525"/>
              <a:t>2</a:t>
            </a:r>
            <a:r>
              <a:rPr lang="ja" sz="1525"/>
              <a:t>st Place Solution (CV: 0.1826 / Public: 0..1890 / Private: 0.1791)</a:t>
            </a:r>
            <a:endParaRPr b="1" sz="1745"/>
          </a:p>
          <a:p>
            <a:pPr indent="0" lvl="0" marL="0" rtl="0" algn="l">
              <a:lnSpc>
                <a:spcPct val="95000"/>
              </a:lnSpc>
              <a:spcBef>
                <a:spcPts val="400"/>
              </a:spcBef>
              <a:spcAft>
                <a:spcPts val="0"/>
              </a:spcAft>
              <a:buSzPts val="605"/>
              <a:buNone/>
            </a:pPr>
            <a:r>
              <a:rPr b="1" lang="ja" sz="935"/>
              <a:t>1. 1stステージ: 画像 + テーブル特徴 のNN</a:t>
            </a:r>
            <a:endParaRPr b="1" sz="935"/>
          </a:p>
          <a:p>
            <a:pPr indent="-273367" lvl="0" marL="457200" rtl="0" algn="l">
              <a:lnSpc>
                <a:spcPct val="95000"/>
              </a:lnSpc>
              <a:spcBef>
                <a:spcPts val="400"/>
              </a:spcBef>
              <a:spcAft>
                <a:spcPts val="0"/>
              </a:spcAft>
              <a:buClr>
                <a:schemeClr val="accent3"/>
              </a:buClr>
              <a:buSzPts val="705"/>
              <a:buFont typeface="Arial"/>
              <a:buAutoNum type="arabicPeriod"/>
            </a:pPr>
            <a:r>
              <a:rPr b="1" lang="ja" sz="705"/>
              <a:t>高解像度化した画像</a:t>
            </a:r>
            <a:r>
              <a:rPr lang="ja" sz="705"/>
              <a:t>を利用</a:t>
            </a:r>
            <a:endParaRPr sz="705"/>
          </a:p>
          <a:p>
            <a:pPr indent="-273367" lvl="1" marL="914400" rtl="0" algn="l">
              <a:lnSpc>
                <a:spcPct val="95000"/>
              </a:lnSpc>
              <a:spcBef>
                <a:spcPts val="400"/>
              </a:spcBef>
              <a:spcAft>
                <a:spcPts val="0"/>
              </a:spcAft>
              <a:buClr>
                <a:schemeClr val="accent3"/>
              </a:buClr>
              <a:buSzPts val="705"/>
              <a:buFont typeface="Arial"/>
              <a:buChar char="○"/>
            </a:pPr>
            <a:r>
              <a:rPr lang="ja" sz="705"/>
              <a:t>Stable Diffusion系の超解像モデル(CompVis/ldm-super-resolution-4x-openimages)を用いて、(64×128)→(256×512)に拡大</a:t>
            </a:r>
            <a:endParaRPr sz="705"/>
          </a:p>
          <a:p>
            <a:pPr indent="-273367" lvl="1" marL="914400" rtl="0" algn="l">
              <a:lnSpc>
                <a:spcPct val="95000"/>
              </a:lnSpc>
              <a:spcBef>
                <a:spcPts val="400"/>
              </a:spcBef>
              <a:spcAft>
                <a:spcPts val="0"/>
              </a:spcAft>
              <a:buClr>
                <a:schemeClr val="accent3"/>
              </a:buClr>
              <a:buSzPts val="705"/>
              <a:buFont typeface="Proxima Nova"/>
              <a:buChar char="○"/>
            </a:pPr>
            <a:r>
              <a:rPr lang="ja" sz="705"/>
              <a:t>Swin TransformerなどTransformer系バックボーンで、精度・安定性を向上</a:t>
            </a:r>
            <a:endParaRPr sz="705"/>
          </a:p>
          <a:p>
            <a:pPr indent="-273367" lvl="0" marL="457200" rtl="0" algn="l">
              <a:lnSpc>
                <a:spcPct val="95000"/>
              </a:lnSpc>
              <a:spcBef>
                <a:spcPts val="400"/>
              </a:spcBef>
              <a:spcAft>
                <a:spcPts val="0"/>
              </a:spcAft>
              <a:buClr>
                <a:schemeClr val="accent3"/>
              </a:buClr>
              <a:buSzPts val="705"/>
              <a:buFont typeface="Arial"/>
              <a:buAutoNum type="arabicPeriod"/>
            </a:pPr>
            <a:r>
              <a:rPr b="1" lang="ja" sz="705"/>
              <a:t>画像エンコーダ出力 + テーブル特徴</a:t>
            </a:r>
            <a:r>
              <a:rPr lang="ja" sz="705"/>
              <a:t>を複数層MLPに通す構成</a:t>
            </a:r>
            <a:endParaRPr sz="705"/>
          </a:p>
          <a:p>
            <a:pPr indent="-273367" lvl="1" marL="914400" rtl="0" algn="l">
              <a:lnSpc>
                <a:spcPct val="95000"/>
              </a:lnSpc>
              <a:spcBef>
                <a:spcPts val="400"/>
              </a:spcBef>
              <a:spcAft>
                <a:spcPts val="0"/>
              </a:spcAft>
              <a:buClr>
                <a:schemeClr val="accent3"/>
              </a:buClr>
              <a:buSzPts val="705"/>
              <a:buFont typeface="Arial"/>
              <a:buChar char="○"/>
            </a:pPr>
            <a:r>
              <a:rPr lang="ja" sz="705"/>
              <a:t>テーブルMLPの次元数を大きくし、画像出力との結合後に4層MLPを追加</a:t>
            </a:r>
            <a:endParaRPr sz="705"/>
          </a:p>
          <a:p>
            <a:pPr indent="-273367" lvl="0" marL="457200" rtl="0" algn="l">
              <a:lnSpc>
                <a:spcPct val="95000"/>
              </a:lnSpc>
              <a:spcBef>
                <a:spcPts val="400"/>
              </a:spcBef>
              <a:spcAft>
                <a:spcPts val="0"/>
              </a:spcAft>
              <a:buClr>
                <a:schemeClr val="accent3"/>
              </a:buClr>
              <a:buSzPts val="705"/>
              <a:buFont typeface="Proxima Nova"/>
              <a:buAutoNum type="arabicPeriod"/>
            </a:pPr>
            <a:r>
              <a:rPr b="1" lang="ja" sz="705"/>
              <a:t>様々なバリエーションモデルを多数生成</a:t>
            </a:r>
            <a:endParaRPr b="1" sz="705"/>
          </a:p>
          <a:p>
            <a:pPr indent="-273367" lvl="1" marL="914400" rtl="0" algn="l">
              <a:lnSpc>
                <a:spcPct val="95000"/>
              </a:lnSpc>
              <a:spcBef>
                <a:spcPts val="400"/>
              </a:spcBef>
              <a:spcAft>
                <a:spcPts val="0"/>
              </a:spcAft>
              <a:buClr>
                <a:schemeClr val="accent3"/>
              </a:buClr>
              <a:buSzPts val="705"/>
              <a:buFont typeface="Proxima Nova"/>
              <a:buChar char="○"/>
            </a:pPr>
            <a:r>
              <a:rPr lang="ja" sz="705"/>
              <a:t>入力画像の組み方(Depth単独, 信号機マップ追加, 3枚を結合・別々入力)</a:t>
            </a:r>
            <a:endParaRPr sz="705"/>
          </a:p>
          <a:p>
            <a:pPr indent="-273367" lvl="1" marL="914400" rtl="0" algn="l">
              <a:lnSpc>
                <a:spcPct val="95000"/>
              </a:lnSpc>
              <a:spcBef>
                <a:spcPts val="400"/>
              </a:spcBef>
              <a:spcAft>
                <a:spcPts val="0"/>
              </a:spcAft>
              <a:buClr>
                <a:schemeClr val="accent3"/>
              </a:buClr>
              <a:buSzPts val="705"/>
              <a:buFont typeface="Proxima Nova"/>
              <a:buChar char="○"/>
            </a:pPr>
            <a:r>
              <a:rPr lang="ja" sz="705"/>
              <a:t>バックボーン(Swin/ConvNeXt/MaxVit/EfficientNet/ResNetなど)</a:t>
            </a:r>
            <a:endParaRPr sz="705"/>
          </a:p>
          <a:p>
            <a:pPr indent="-273367" lvl="1" marL="914400" rtl="0" algn="l">
              <a:lnSpc>
                <a:spcPct val="95000"/>
              </a:lnSpc>
              <a:spcBef>
                <a:spcPts val="400"/>
              </a:spcBef>
              <a:spcAft>
                <a:spcPts val="0"/>
              </a:spcAft>
              <a:buClr>
                <a:schemeClr val="accent3"/>
              </a:buClr>
              <a:buSzPts val="705"/>
              <a:buFont typeface="Proxima Nova"/>
              <a:buChar char="○"/>
            </a:pPr>
            <a:r>
              <a:rPr lang="ja" sz="705"/>
              <a:t>結果の傾向がモデルごとにバラつく→ アンサンブルでリスク分散</a:t>
            </a:r>
            <a:endParaRPr sz="705"/>
          </a:p>
          <a:p>
            <a:pPr indent="0" lvl="0" marL="0" rtl="0" algn="l">
              <a:lnSpc>
                <a:spcPct val="95000"/>
              </a:lnSpc>
              <a:spcBef>
                <a:spcPts val="400"/>
              </a:spcBef>
              <a:spcAft>
                <a:spcPts val="0"/>
              </a:spcAft>
              <a:buSzPts val="605"/>
              <a:buNone/>
            </a:pPr>
            <a:r>
              <a:rPr lang="ja" sz="605"/>
              <a:t>この1stステージで計20個ほどのモデルを作成し、</a:t>
            </a:r>
            <a:r>
              <a:rPr b="1" lang="ja" sz="605"/>
              <a:t>Foldごとの出力もそれぞれ保存</a:t>
            </a:r>
            <a:r>
              <a:rPr lang="ja" sz="605"/>
              <a:t>しておきます。</a:t>
            </a:r>
            <a:endParaRPr sz="605"/>
          </a:p>
          <a:p>
            <a:pPr indent="0" lvl="0" marL="0" rtl="0" algn="l">
              <a:lnSpc>
                <a:spcPct val="95000"/>
              </a:lnSpc>
              <a:spcBef>
                <a:spcPts val="400"/>
              </a:spcBef>
              <a:spcAft>
                <a:spcPts val="0"/>
              </a:spcAft>
              <a:buSzPts val="605"/>
              <a:buNone/>
            </a:pPr>
            <a:r>
              <a:rPr b="1" lang="ja" sz="935"/>
              <a:t>2. 2ndステージ: GBDT (LightGBM / XGBoost)</a:t>
            </a:r>
            <a:endParaRPr b="1" sz="935"/>
          </a:p>
          <a:p>
            <a:pPr indent="-267017" lvl="0" marL="457200" rtl="0" algn="l">
              <a:lnSpc>
                <a:spcPct val="95000"/>
              </a:lnSpc>
              <a:spcBef>
                <a:spcPts val="400"/>
              </a:spcBef>
              <a:spcAft>
                <a:spcPts val="0"/>
              </a:spcAft>
              <a:buClr>
                <a:schemeClr val="accent3"/>
              </a:buClr>
              <a:buSzPts val="605"/>
              <a:buFont typeface="Arial"/>
              <a:buChar char="●"/>
            </a:pPr>
            <a:r>
              <a:rPr b="1" lang="ja" sz="605"/>
              <a:t>1stステージで得た予測値(各Fold別) + テーブル特徴</a:t>
            </a:r>
            <a:r>
              <a:rPr lang="ja" sz="605"/>
              <a:t>を特徴量に利用</a:t>
            </a:r>
            <a:endParaRPr sz="605"/>
          </a:p>
          <a:p>
            <a:pPr indent="-267017" lvl="0" marL="457200" rtl="0" algn="l">
              <a:lnSpc>
                <a:spcPct val="95000"/>
              </a:lnSpc>
              <a:spcBef>
                <a:spcPts val="400"/>
              </a:spcBef>
              <a:spcAft>
                <a:spcPts val="0"/>
              </a:spcAft>
              <a:buClr>
                <a:schemeClr val="accent3"/>
              </a:buClr>
              <a:buSzPts val="605"/>
              <a:buFont typeface="Proxima Nova"/>
              <a:buChar char="●"/>
            </a:pPr>
            <a:r>
              <a:rPr lang="ja" sz="605"/>
              <a:t>特に</a:t>
            </a:r>
            <a:endParaRPr sz="605"/>
          </a:p>
          <a:p>
            <a:pPr indent="-267017" lvl="1" marL="914400" rtl="0" algn="l">
              <a:lnSpc>
                <a:spcPct val="95000"/>
              </a:lnSpc>
              <a:spcBef>
                <a:spcPts val="400"/>
              </a:spcBef>
              <a:spcAft>
                <a:spcPts val="0"/>
              </a:spcAft>
              <a:buClr>
                <a:schemeClr val="accent3"/>
              </a:buClr>
              <a:buSzPts val="605"/>
              <a:buFont typeface="Proxima Nova"/>
              <a:buAutoNum type="arabicPeriod"/>
            </a:pPr>
            <a:r>
              <a:rPr lang="ja" sz="605"/>
              <a:t>LightGBMとXGBoostの両方を試してモデル化</a:t>
            </a:r>
            <a:endParaRPr sz="605"/>
          </a:p>
          <a:p>
            <a:pPr indent="-267017" lvl="1" marL="914400" rtl="0" algn="l">
              <a:lnSpc>
                <a:spcPct val="95000"/>
              </a:lnSpc>
              <a:spcBef>
                <a:spcPts val="400"/>
              </a:spcBef>
              <a:spcAft>
                <a:spcPts val="0"/>
              </a:spcAft>
              <a:buClr>
                <a:schemeClr val="accent3"/>
              </a:buClr>
              <a:buSzPts val="605"/>
              <a:buFont typeface="Proxima Nova"/>
              <a:buAutoNum type="arabicPeriod"/>
            </a:pPr>
            <a:r>
              <a:rPr lang="ja" sz="605"/>
              <a:t>「1stステージ各Foldの推定値」をそのまま2ndステージに入れる</a:t>
            </a:r>
            <a:endParaRPr sz="605"/>
          </a:p>
          <a:p>
            <a:pPr indent="-267017" lvl="2" marL="1371600" rtl="0" algn="l">
              <a:lnSpc>
                <a:spcPct val="95000"/>
              </a:lnSpc>
              <a:spcBef>
                <a:spcPts val="400"/>
              </a:spcBef>
              <a:spcAft>
                <a:spcPts val="0"/>
              </a:spcAft>
              <a:buClr>
                <a:schemeClr val="accent3"/>
              </a:buClr>
              <a:buSzPts val="605"/>
              <a:buFont typeface="Proxima Nova"/>
              <a:buChar char="■"/>
            </a:pPr>
            <a:r>
              <a:rPr lang="ja" sz="605"/>
              <a:t>Fold平均ではなくFold別の値を使うことで、</a:t>
            </a:r>
            <a:br>
              <a:rPr lang="ja" sz="605"/>
            </a:br>
            <a:r>
              <a:rPr lang="ja" sz="605"/>
              <a:t>学習データ/検証データの分布差を小さく</a:t>
            </a:r>
            <a:endParaRPr sz="605"/>
          </a:p>
          <a:p>
            <a:pPr indent="-267017" lvl="0" marL="457200" rtl="0" algn="l">
              <a:lnSpc>
                <a:spcPct val="95000"/>
              </a:lnSpc>
              <a:spcBef>
                <a:spcPts val="400"/>
              </a:spcBef>
              <a:spcAft>
                <a:spcPts val="0"/>
              </a:spcAft>
              <a:buClr>
                <a:schemeClr val="accent3"/>
              </a:buClr>
              <a:buSzPts val="605"/>
              <a:buFont typeface="Proxima Nova"/>
              <a:buChar char="●"/>
            </a:pPr>
            <a:r>
              <a:rPr lang="ja" sz="605"/>
              <a:t>モデル間の組み合わせを複数作成し、最終的に多数のGBDTモデルを作成</a:t>
            </a:r>
            <a:endParaRPr sz="605"/>
          </a:p>
          <a:p>
            <a:pPr indent="0" lvl="0" marL="0" rtl="0" algn="l">
              <a:lnSpc>
                <a:spcPct val="95000"/>
              </a:lnSpc>
              <a:spcBef>
                <a:spcPts val="400"/>
              </a:spcBef>
              <a:spcAft>
                <a:spcPts val="0"/>
              </a:spcAft>
              <a:buSzPts val="605"/>
              <a:buNone/>
            </a:pPr>
            <a:r>
              <a:rPr b="1" lang="ja" sz="935"/>
              <a:t>3. アンサンブル戦略</a:t>
            </a:r>
            <a:endParaRPr b="1" sz="935"/>
          </a:p>
          <a:p>
            <a:pPr indent="-267017" lvl="0" marL="457200" rtl="0" algn="l">
              <a:lnSpc>
                <a:spcPct val="95000"/>
              </a:lnSpc>
              <a:spcBef>
                <a:spcPts val="400"/>
              </a:spcBef>
              <a:spcAft>
                <a:spcPts val="0"/>
              </a:spcAft>
              <a:buClr>
                <a:schemeClr val="accent3"/>
              </a:buClr>
              <a:buSzPts val="605"/>
              <a:buFont typeface="Arial"/>
              <a:buChar char="●"/>
            </a:pPr>
            <a:r>
              <a:rPr lang="ja" sz="605"/>
              <a:t>最終提出は、</a:t>
            </a:r>
            <a:r>
              <a:rPr b="1" lang="ja" sz="605"/>
              <a:t>2ndステージのGBDTモデル</a:t>
            </a:r>
            <a:r>
              <a:rPr lang="ja" sz="605"/>
              <a:t>たちの予測を平均</a:t>
            </a:r>
            <a:endParaRPr sz="605"/>
          </a:p>
          <a:p>
            <a:pPr indent="-267017" lvl="1" marL="914400" rtl="0" algn="l">
              <a:lnSpc>
                <a:spcPct val="95000"/>
              </a:lnSpc>
              <a:spcBef>
                <a:spcPts val="400"/>
              </a:spcBef>
              <a:spcAft>
                <a:spcPts val="0"/>
              </a:spcAft>
              <a:buClr>
                <a:schemeClr val="accent3"/>
              </a:buClr>
              <a:buSzPts val="605"/>
              <a:buFont typeface="Proxima Nova"/>
              <a:buChar char="○"/>
            </a:pPr>
            <a:r>
              <a:rPr lang="ja" sz="605"/>
              <a:t>1stステージからのシングルモデル×Fold数(5fold)×GBDT(LightGBM / XGBoost)</a:t>
            </a:r>
            <a:endParaRPr sz="605"/>
          </a:p>
          <a:p>
            <a:pPr indent="-267017" lvl="1" marL="914400" rtl="0" algn="l">
              <a:lnSpc>
                <a:spcPct val="95000"/>
              </a:lnSpc>
              <a:spcBef>
                <a:spcPts val="400"/>
              </a:spcBef>
              <a:spcAft>
                <a:spcPts val="0"/>
              </a:spcAft>
              <a:buClr>
                <a:schemeClr val="accent3"/>
              </a:buClr>
              <a:buSzPts val="605"/>
              <a:buFont typeface="Proxima Nova"/>
              <a:buChar char="○"/>
            </a:pPr>
            <a:r>
              <a:rPr lang="ja" sz="605"/>
              <a:t>さらに「複数の1stステージモデルをまとめたGBDT」も用意</a:t>
            </a:r>
            <a:endParaRPr sz="605"/>
          </a:p>
          <a:p>
            <a:pPr indent="-267017" lvl="1" marL="914400" rtl="0" algn="l">
              <a:lnSpc>
                <a:spcPct val="95000"/>
              </a:lnSpc>
              <a:spcBef>
                <a:spcPts val="400"/>
              </a:spcBef>
              <a:spcAft>
                <a:spcPts val="0"/>
              </a:spcAft>
              <a:buClr>
                <a:schemeClr val="accent3"/>
              </a:buClr>
              <a:buSzPts val="605"/>
              <a:buFont typeface="Proxima Nova"/>
              <a:buChar char="○"/>
            </a:pPr>
            <a:r>
              <a:rPr lang="ja" sz="605"/>
              <a:t>重要モデルには大きめウェイトをかけ、最終的にすべてをブレンド</a:t>
            </a:r>
            <a:endParaRPr sz="605"/>
          </a:p>
          <a:p>
            <a:pPr indent="0" lvl="0" marL="0" rtl="0" algn="l">
              <a:lnSpc>
                <a:spcPct val="95000"/>
              </a:lnSpc>
              <a:spcBef>
                <a:spcPts val="400"/>
              </a:spcBef>
              <a:spcAft>
                <a:spcPts val="0"/>
              </a:spcAft>
              <a:buSzPts val="605"/>
              <a:buNone/>
            </a:pPr>
            <a:r>
              <a:rPr b="1" lang="ja" sz="715"/>
              <a:t>まとめ</a:t>
            </a:r>
            <a:endParaRPr b="1" sz="715"/>
          </a:p>
          <a:p>
            <a:pPr indent="-267017" lvl="0" marL="457200" rtl="0" algn="l">
              <a:lnSpc>
                <a:spcPct val="95000"/>
              </a:lnSpc>
              <a:spcBef>
                <a:spcPts val="400"/>
              </a:spcBef>
              <a:spcAft>
                <a:spcPts val="0"/>
              </a:spcAft>
              <a:buClr>
                <a:schemeClr val="accent3"/>
              </a:buClr>
              <a:buSzPts val="605"/>
              <a:buFont typeface="Arial"/>
              <a:buChar char="●"/>
            </a:pPr>
            <a:r>
              <a:rPr b="1" lang="ja" sz="605"/>
              <a:t>「画像＋テーブルNN」×「GBDT」×「大量アンサンブル」</a:t>
            </a:r>
            <a:r>
              <a:rPr lang="ja" sz="605"/>
              <a:t> が核</a:t>
            </a:r>
            <a:endParaRPr sz="605"/>
          </a:p>
          <a:p>
            <a:pPr indent="-267017" lvl="0" marL="457200" rtl="0" algn="l">
              <a:lnSpc>
                <a:spcPct val="95000"/>
              </a:lnSpc>
              <a:spcBef>
                <a:spcPts val="400"/>
              </a:spcBef>
              <a:spcAft>
                <a:spcPts val="0"/>
              </a:spcAft>
              <a:buClr>
                <a:schemeClr val="accent3"/>
              </a:buClr>
              <a:buSzPts val="605"/>
              <a:buFont typeface="Proxima Nova"/>
              <a:buChar char="●"/>
            </a:pPr>
            <a:r>
              <a:rPr lang="ja" sz="605"/>
              <a:t>画像は超解像で解像度を上げ、多様なバックボーンを試行</a:t>
            </a:r>
            <a:endParaRPr sz="605"/>
          </a:p>
          <a:p>
            <a:pPr indent="-267017" lvl="0" marL="457200" rtl="0" algn="l">
              <a:lnSpc>
                <a:spcPct val="95000"/>
              </a:lnSpc>
              <a:spcBef>
                <a:spcPts val="400"/>
              </a:spcBef>
              <a:spcAft>
                <a:spcPts val="0"/>
              </a:spcAft>
              <a:buClr>
                <a:schemeClr val="accent3"/>
              </a:buClr>
              <a:buSzPts val="605"/>
              <a:buFont typeface="Proxima Nova"/>
              <a:buChar char="●"/>
            </a:pPr>
            <a:r>
              <a:rPr lang="ja" sz="605"/>
              <a:t>Fold別予測を2段目に活用しつつ、多数のモデルを加重平均</a:t>
            </a:r>
            <a:endParaRPr sz="605"/>
          </a:p>
          <a:p>
            <a:pPr indent="-267017" lvl="0" marL="457200" rtl="0" algn="l">
              <a:lnSpc>
                <a:spcPct val="95000"/>
              </a:lnSpc>
              <a:spcBef>
                <a:spcPts val="400"/>
              </a:spcBef>
              <a:spcAft>
                <a:spcPts val="400"/>
              </a:spcAft>
              <a:buClr>
                <a:schemeClr val="accent3"/>
              </a:buClr>
              <a:buSzPts val="605"/>
              <a:buFont typeface="Proxima Nova"/>
              <a:buChar char="●"/>
            </a:pPr>
            <a:r>
              <a:rPr lang="ja" sz="605"/>
              <a:t>大量の学習と推論を要するが、ばらつきを利用したアンサンブルで最終的に精度を高めている</a:t>
            </a:r>
            <a:endParaRPr sz="715"/>
          </a:p>
        </p:txBody>
      </p:sp>
      <p:pic>
        <p:nvPicPr>
          <p:cNvPr id="122" name="Google Shape;122;p24"/>
          <p:cNvPicPr preferRelativeResize="0"/>
          <p:nvPr/>
        </p:nvPicPr>
        <p:blipFill>
          <a:blip r:embed="rId3">
            <a:alphaModFix/>
          </a:blip>
          <a:stretch>
            <a:fillRect/>
          </a:stretch>
        </p:blipFill>
        <p:spPr>
          <a:xfrm>
            <a:off x="7716100" y="408250"/>
            <a:ext cx="1219200" cy="609600"/>
          </a:xfrm>
          <a:prstGeom prst="rect">
            <a:avLst/>
          </a:prstGeom>
          <a:noFill/>
          <a:ln>
            <a:noFill/>
          </a:ln>
        </p:spPr>
      </p:pic>
      <p:pic>
        <p:nvPicPr>
          <p:cNvPr id="123" name="Google Shape;123;p24"/>
          <p:cNvPicPr preferRelativeResize="0"/>
          <p:nvPr/>
        </p:nvPicPr>
        <p:blipFill>
          <a:blip r:embed="rId4">
            <a:alphaModFix/>
          </a:blip>
          <a:stretch>
            <a:fillRect/>
          </a:stretch>
        </p:blipFill>
        <p:spPr>
          <a:xfrm>
            <a:off x="4234425" y="1239000"/>
            <a:ext cx="4876800" cy="2438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3 th solution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idx="1" type="body"/>
          </p:nvPr>
        </p:nvSpPr>
        <p:spPr>
          <a:xfrm>
            <a:off x="0" y="0"/>
            <a:ext cx="9144000" cy="5057100"/>
          </a:xfrm>
          <a:prstGeom prst="rect">
            <a:avLst/>
          </a:prstGeom>
        </p:spPr>
        <p:txBody>
          <a:bodyPr anchorCtr="0" anchor="t" bIns="91425" lIns="91425" spcFirstLastPara="1" rIns="91425" wrap="square" tIns="91425">
            <a:normAutofit fontScale="77500" lnSpcReduction="20000"/>
          </a:bodyPr>
          <a:lstStyle/>
          <a:p>
            <a:pPr indent="0" lvl="0" marL="0" rtl="0" algn="l">
              <a:lnSpc>
                <a:spcPct val="115000"/>
              </a:lnSpc>
              <a:spcBef>
                <a:spcPts val="200"/>
              </a:spcBef>
              <a:spcAft>
                <a:spcPts val="0"/>
              </a:spcAft>
              <a:buNone/>
            </a:pPr>
            <a:r>
              <a:rPr lang="ja" sz="2673"/>
              <a:t>3rd Place Solution (CV: 0.1844 / LB: 0.1904 / Private: 0.1795)</a:t>
            </a:r>
            <a:endParaRPr sz="3073"/>
          </a:p>
          <a:p>
            <a:pPr indent="0" lvl="0" marL="0" rtl="0" algn="l">
              <a:lnSpc>
                <a:spcPct val="115000"/>
              </a:lnSpc>
              <a:spcBef>
                <a:spcPts val="400"/>
              </a:spcBef>
              <a:spcAft>
                <a:spcPts val="0"/>
              </a:spcAft>
              <a:buNone/>
            </a:pPr>
            <a:r>
              <a:rPr lang="ja" sz="1200"/>
              <a:t>全体方針</a:t>
            </a:r>
            <a:endParaRPr sz="12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NNパート</a:t>
            </a:r>
            <a:endParaRPr sz="10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Stacking Part1 (LightGBM &amp; CatBoost)</a:t>
            </a:r>
            <a:endParaRPr sz="10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Stacking Part2 (Ridge回帰)</a:t>
            </a:r>
            <a:endParaRPr sz="1000"/>
          </a:p>
          <a:p>
            <a:pPr indent="0" lvl="0" marL="0" rtl="0" algn="l">
              <a:lnSpc>
                <a:spcPct val="115000"/>
              </a:lnSpc>
              <a:spcBef>
                <a:spcPts val="400"/>
              </a:spcBef>
              <a:spcAft>
                <a:spcPts val="0"/>
              </a:spcAft>
              <a:buNone/>
            </a:pPr>
            <a:r>
              <a:rPr lang="ja" sz="1000"/>
              <a:t>この三段構成で最終予測を行っています。</a:t>
            </a:r>
            <a:endParaRPr sz="1000"/>
          </a:p>
          <a:p>
            <a:pPr indent="0" lvl="0" marL="0" rtl="0" algn="l">
              <a:lnSpc>
                <a:spcPct val="115000"/>
              </a:lnSpc>
              <a:spcBef>
                <a:spcPts val="400"/>
              </a:spcBef>
              <a:spcAft>
                <a:spcPts val="0"/>
              </a:spcAft>
              <a:buNone/>
            </a:pPr>
            <a:r>
              <a:rPr lang="ja" sz="1600"/>
              <a:t>1. NNパート</a:t>
            </a:r>
            <a:endParaRPr sz="1700"/>
          </a:p>
          <a:p>
            <a:pPr indent="0" lvl="0" marL="0" rtl="0" algn="l">
              <a:lnSpc>
                <a:spcPct val="115000"/>
              </a:lnSpc>
              <a:spcBef>
                <a:spcPts val="400"/>
              </a:spcBef>
              <a:spcAft>
                <a:spcPts val="0"/>
              </a:spcAft>
              <a:buNone/>
            </a:pPr>
            <a:r>
              <a:rPr lang="ja" sz="1200"/>
              <a:t>(A) モデルバリエーション（計5パターン × バックボーン違いで14モデル）</a:t>
            </a:r>
            <a:endParaRPr sz="12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画像 + テーブル特徴</a:t>
            </a:r>
            <a:endParaRPr sz="10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画像 + 信号機 + Depth(DeepAnythingV2) + テーブル特徴</a:t>
            </a:r>
            <a:endParaRPr sz="1000"/>
          </a:p>
          <a:p>
            <a:pPr indent="-277812" lvl="0" marL="457200" rtl="0" algn="l">
              <a:lnSpc>
                <a:spcPct val="115000"/>
              </a:lnSpc>
              <a:spcBef>
                <a:spcPts val="400"/>
              </a:spcBef>
              <a:spcAft>
                <a:spcPts val="0"/>
              </a:spcAft>
              <a:buClr>
                <a:schemeClr val="accent3"/>
              </a:buClr>
              <a:buSzPct val="100000"/>
              <a:buFont typeface="Arial"/>
              <a:buAutoNum type="arabicPeriod"/>
            </a:pPr>
            <a:r>
              <a:rPr lang="ja" sz="1000"/>
              <a:t>上記(1)～(2)の各モデルに対して、速度・加速度(微分値)を補助損失(aux loss)に追加</a:t>
            </a:r>
            <a:endParaRPr sz="1000"/>
          </a:p>
          <a:p>
            <a:pPr indent="-277812" lvl="0" marL="457200" rtl="0" algn="l">
              <a:lnSpc>
                <a:spcPct val="115000"/>
              </a:lnSpc>
              <a:spcBef>
                <a:spcPts val="400"/>
              </a:spcBef>
              <a:spcAft>
                <a:spcPts val="0"/>
              </a:spcAft>
              <a:buClr>
                <a:schemeClr val="accent3"/>
              </a:buClr>
              <a:buSzPct val="100000"/>
              <a:buFont typeface="Proxima Nova"/>
              <a:buAutoNum type="arabicPeriod"/>
            </a:pPr>
            <a:r>
              <a:rPr lang="ja" sz="1000"/>
              <a:t>(2)のモデル出力(予測軌跡)を画像に重ね書き→ t時刻の入力画像として再学習</a:t>
            </a:r>
            <a:endParaRPr sz="1000"/>
          </a:p>
          <a:p>
            <a:pPr indent="0" lvl="0" marL="381000" marR="381000" rtl="0" algn="l">
              <a:lnSpc>
                <a:spcPct val="115000"/>
              </a:lnSpc>
              <a:spcBef>
                <a:spcPts val="400"/>
              </a:spcBef>
              <a:spcAft>
                <a:spcPts val="0"/>
              </a:spcAft>
              <a:buNone/>
            </a:pPr>
            <a:r>
              <a:rPr lang="ja" sz="1000"/>
              <a:t>注意: t-1.0, t-0.5の画像と軌跡オーバーレイ画像のサイズ調整diffやshift … デシ秒が大きく離れるケースは欠損扱いとし、NN投入前に標準化→0埋め</a:t>
            </a:r>
            <a:endParaRPr sz="1000"/>
          </a:p>
          <a:p>
            <a:pPr indent="0" lvl="0" marL="0" rtl="0" algn="l">
              <a:lnSpc>
                <a:spcPct val="115000"/>
              </a:lnSpc>
              <a:spcBef>
                <a:spcPts val="400"/>
              </a:spcBef>
              <a:spcAft>
                <a:spcPts val="0"/>
              </a:spcAft>
              <a:buNone/>
            </a:pPr>
            <a:r>
              <a:rPr lang="ja" sz="1600"/>
              <a:t>2. Stacking Part1</a:t>
            </a:r>
            <a:endParaRPr sz="1600"/>
          </a:p>
          <a:p>
            <a:pPr indent="0" lvl="0" marL="0" rtl="0" algn="l">
              <a:lnSpc>
                <a:spcPct val="115000"/>
              </a:lnSpc>
              <a:spcBef>
                <a:spcPts val="400"/>
              </a:spcBef>
              <a:spcAft>
                <a:spcPts val="0"/>
              </a:spcAft>
              <a:buNone/>
            </a:pPr>
            <a:r>
              <a:rPr lang="ja" sz="1200"/>
              <a:t>(1) LightGBM (fair loss, 各次元単回帰)</a:t>
            </a:r>
            <a:endParaRPr sz="1200"/>
          </a:p>
          <a:p>
            <a:pPr indent="-277812" lvl="0" marL="457200" rtl="0" algn="l">
              <a:lnSpc>
                <a:spcPct val="115000"/>
              </a:lnSpc>
              <a:spcBef>
                <a:spcPts val="400"/>
              </a:spcBef>
              <a:spcAft>
                <a:spcPts val="0"/>
              </a:spcAft>
              <a:buClr>
                <a:schemeClr val="accent3"/>
              </a:buClr>
              <a:buSzPct val="100000"/>
              <a:buFont typeface="Proxima Nova"/>
              <a:buChar char="●"/>
            </a:pPr>
            <a:r>
              <a:rPr lang="ja" sz="1000"/>
              <a:t>速度・加速度のdiff/shiftなども特徴量に加えている</a:t>
            </a:r>
            <a:endParaRPr sz="1000"/>
          </a:p>
          <a:p>
            <a:pPr indent="0" lvl="0" marL="0" rtl="0" algn="l">
              <a:lnSpc>
                <a:spcPct val="115000"/>
              </a:lnSpc>
              <a:spcBef>
                <a:spcPts val="400"/>
              </a:spcBef>
              <a:spcAft>
                <a:spcPts val="0"/>
              </a:spcAft>
              <a:buNone/>
            </a:pPr>
            <a:r>
              <a:rPr lang="ja" sz="1200"/>
              <a:t>(2) CatBoost (MultiRMSE loss, 多次元回帰)</a:t>
            </a:r>
            <a:endParaRPr sz="1200"/>
          </a:p>
          <a:p>
            <a:pPr indent="-277812" lvl="0" marL="457200" rtl="0" algn="l">
              <a:lnSpc>
                <a:spcPct val="115000"/>
              </a:lnSpc>
              <a:spcBef>
                <a:spcPts val="400"/>
              </a:spcBef>
              <a:spcAft>
                <a:spcPts val="0"/>
              </a:spcAft>
              <a:buClr>
                <a:schemeClr val="accent3"/>
              </a:buClr>
              <a:buSzPct val="100000"/>
              <a:buFont typeface="Proxima Nova"/>
              <a:buChar char="●"/>
            </a:pPr>
            <a:r>
              <a:rPr lang="ja" sz="1000"/>
              <a:t>こちらも速度・加速度のdiff/shiftを追加</a:t>
            </a:r>
            <a:endParaRPr sz="1000"/>
          </a:p>
          <a:p>
            <a:pPr indent="0" lvl="0" marL="0" rtl="0" algn="l">
              <a:lnSpc>
                <a:spcPct val="115000"/>
              </a:lnSpc>
              <a:spcBef>
                <a:spcPts val="400"/>
              </a:spcBef>
              <a:spcAft>
                <a:spcPts val="0"/>
              </a:spcAft>
              <a:buNone/>
            </a:pPr>
            <a:r>
              <a:rPr lang="ja" sz="1600"/>
              <a:t>3. Stacking Part2</a:t>
            </a:r>
            <a:endParaRPr sz="1600"/>
          </a:p>
          <a:p>
            <a:pPr indent="-277812" lvl="0" marL="457200" rtl="0" algn="l">
              <a:lnSpc>
                <a:spcPct val="115000"/>
              </a:lnSpc>
              <a:spcBef>
                <a:spcPts val="400"/>
              </a:spcBef>
              <a:spcAft>
                <a:spcPts val="0"/>
              </a:spcAft>
              <a:buClr>
                <a:schemeClr val="accent3"/>
              </a:buClr>
              <a:buSzPct val="100000"/>
              <a:buFont typeface="Arial"/>
              <a:buChar char="●"/>
            </a:pPr>
            <a:r>
              <a:rPr lang="ja" sz="1000"/>
              <a:t>LightGBM &amp; CatBoost で得られた予測値を入力し、Ridge回帰を各次元ごとに最終スタッキング</a:t>
            </a:r>
            <a:endParaRPr sz="1000"/>
          </a:p>
          <a:p>
            <a:pPr indent="-277812" lvl="0" marL="457200" rtl="0" algn="l">
              <a:lnSpc>
                <a:spcPct val="115000"/>
              </a:lnSpc>
              <a:spcBef>
                <a:spcPts val="400"/>
              </a:spcBef>
              <a:spcAft>
                <a:spcPts val="0"/>
              </a:spcAft>
              <a:buClr>
                <a:schemeClr val="accent3"/>
              </a:buClr>
              <a:buSzPct val="100000"/>
              <a:buFont typeface="Proxima Nova"/>
              <a:buChar char="●"/>
            </a:pPr>
            <a:r>
              <a:rPr lang="ja" sz="1000"/>
              <a:t>これにより最終的な予測を出力</a:t>
            </a:r>
            <a:endParaRPr sz="1000"/>
          </a:p>
          <a:p>
            <a:pPr indent="0" lvl="0" marL="0" rtl="0" algn="l">
              <a:lnSpc>
                <a:spcPct val="115000"/>
              </a:lnSpc>
              <a:spcBef>
                <a:spcPts val="400"/>
              </a:spcBef>
              <a:spcAft>
                <a:spcPts val="0"/>
              </a:spcAft>
              <a:buNone/>
            </a:pPr>
            <a:r>
              <a:rPr lang="ja" sz="1600"/>
              <a:t>うまくいかなかった施策</a:t>
            </a:r>
            <a:endParaRPr sz="1600"/>
          </a:p>
          <a:p>
            <a:pPr indent="-277812" lvl="0" marL="457200" rtl="0" algn="l">
              <a:lnSpc>
                <a:spcPct val="115000"/>
              </a:lnSpc>
              <a:spcBef>
                <a:spcPts val="400"/>
              </a:spcBef>
              <a:spcAft>
                <a:spcPts val="0"/>
              </a:spcAft>
              <a:buClr>
                <a:schemeClr val="accent3"/>
              </a:buClr>
              <a:buSzPct val="100000"/>
              <a:buFont typeface="Proxima Nova"/>
              <a:buChar char="●"/>
            </a:pPr>
            <a:r>
              <a:rPr lang="ja" sz="1000"/>
              <a:t>次scene画像をNNの追加入力にする</a:t>
            </a:r>
            <a:endParaRPr sz="1000"/>
          </a:p>
          <a:p>
            <a:pPr indent="-277812" lvl="0" marL="457200" rtl="0" algn="l">
              <a:lnSpc>
                <a:spcPct val="115000"/>
              </a:lnSpc>
              <a:spcBef>
                <a:spcPts val="400"/>
              </a:spcBef>
              <a:spcAft>
                <a:spcPts val="0"/>
              </a:spcAft>
              <a:buClr>
                <a:schemeClr val="accent3"/>
              </a:buClr>
              <a:buSzPct val="100000"/>
              <a:buFont typeface="Proxima Nova"/>
              <a:buChar char="●"/>
            </a:pPr>
            <a:r>
              <a:rPr lang="ja" sz="1000"/>
              <a:t>予測軌跡のみを単独チャネルとして追加</a:t>
            </a:r>
            <a:endParaRPr sz="1000"/>
          </a:p>
          <a:p>
            <a:pPr indent="-277812" lvl="0" marL="457200" rtl="0" algn="l">
              <a:lnSpc>
                <a:spcPct val="115000"/>
              </a:lnSpc>
              <a:spcBef>
                <a:spcPts val="400"/>
              </a:spcBef>
              <a:spcAft>
                <a:spcPts val="400"/>
              </a:spcAft>
              <a:buClr>
                <a:schemeClr val="accent3"/>
              </a:buClr>
              <a:buSzPct val="100000"/>
              <a:buFont typeface="Proxima Nova"/>
              <a:buChar char="●"/>
            </a:pPr>
            <a:r>
              <a:rPr lang="ja" sz="1000"/>
              <a:t>LSTMを使ったスタッキングなど</a:t>
            </a:r>
            <a:endParaRPr sz="1600"/>
          </a:p>
        </p:txBody>
      </p:sp>
      <p:pic>
        <p:nvPicPr>
          <p:cNvPr id="134" name="Google Shape;134;p26"/>
          <p:cNvPicPr preferRelativeResize="0"/>
          <p:nvPr/>
        </p:nvPicPr>
        <p:blipFill>
          <a:blip r:embed="rId3">
            <a:alphaModFix/>
          </a:blip>
          <a:stretch>
            <a:fillRect/>
          </a:stretch>
        </p:blipFill>
        <p:spPr>
          <a:xfrm>
            <a:off x="6080425" y="1043700"/>
            <a:ext cx="2438400" cy="1219200"/>
          </a:xfrm>
          <a:prstGeom prst="rect">
            <a:avLst/>
          </a:prstGeom>
          <a:noFill/>
          <a:ln>
            <a:noFill/>
          </a:ln>
        </p:spPr>
      </p:pic>
      <p:pic>
        <p:nvPicPr>
          <p:cNvPr id="135" name="Google Shape;135;p26"/>
          <p:cNvPicPr preferRelativeResize="0"/>
          <p:nvPr/>
        </p:nvPicPr>
        <p:blipFill>
          <a:blip r:embed="rId4">
            <a:alphaModFix/>
          </a:blip>
          <a:stretch>
            <a:fillRect/>
          </a:stretch>
        </p:blipFill>
        <p:spPr>
          <a:xfrm>
            <a:off x="6003375" y="2731575"/>
            <a:ext cx="2438400" cy="1219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4 th solution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8"/>
          <p:cNvSpPr txBox="1"/>
          <p:nvPr>
            <p:ph idx="1" type="body"/>
          </p:nvPr>
        </p:nvSpPr>
        <p:spPr>
          <a:xfrm>
            <a:off x="0" y="0"/>
            <a:ext cx="9144000" cy="5057100"/>
          </a:xfrm>
          <a:prstGeom prst="rect">
            <a:avLst/>
          </a:prstGeom>
        </p:spPr>
        <p:txBody>
          <a:bodyPr anchorCtr="0" anchor="t" bIns="91425" lIns="91425" spcFirstLastPara="1" rIns="91425" wrap="square" tIns="91425">
            <a:normAutofit fontScale="55000" lnSpcReduction="20000"/>
          </a:bodyPr>
          <a:lstStyle/>
          <a:p>
            <a:pPr indent="0" lvl="0" marL="0" rtl="0" algn="l">
              <a:lnSpc>
                <a:spcPct val="105000"/>
              </a:lnSpc>
              <a:spcBef>
                <a:spcPts val="100"/>
              </a:spcBef>
              <a:spcAft>
                <a:spcPts val="0"/>
              </a:spcAft>
              <a:buNone/>
            </a:pPr>
            <a:r>
              <a:rPr lang="ja" sz="2673"/>
              <a:t>4th Solution (CV: 0.1865 / Public: 0.1977 / Private: 0.1806)</a:t>
            </a:r>
            <a:endParaRPr sz="3073"/>
          </a:p>
          <a:p>
            <a:pPr indent="0" lvl="0" marL="0" rtl="0" algn="l">
              <a:lnSpc>
                <a:spcPct val="105000"/>
              </a:lnSpc>
              <a:spcBef>
                <a:spcPts val="400"/>
              </a:spcBef>
              <a:spcAft>
                <a:spcPts val="0"/>
              </a:spcAft>
              <a:buNone/>
            </a:pPr>
            <a:r>
              <a:rPr lang="ja" sz="1881"/>
              <a:t>全体像</a:t>
            </a:r>
            <a:endParaRPr sz="1881"/>
          </a:p>
          <a:p>
            <a:pPr indent="-273367" lvl="0" marL="457200" rtl="0" algn="l">
              <a:lnSpc>
                <a:spcPct val="105000"/>
              </a:lnSpc>
              <a:spcBef>
                <a:spcPts val="400"/>
              </a:spcBef>
              <a:spcAft>
                <a:spcPts val="0"/>
              </a:spcAft>
              <a:buClr>
                <a:schemeClr val="accent3"/>
              </a:buClr>
              <a:buSzPct val="100000"/>
              <a:buFont typeface="Proxima Nova"/>
              <a:buAutoNum type="arabicPeriod"/>
            </a:pPr>
            <a:r>
              <a:rPr lang="ja" sz="1281"/>
              <a:t>CNNで画像をベースに予測</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カメラ画像 + Depth Map + Optical Flow(RAFT利用) を入力</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さらに線形回帰との誤差を学習したモデルや、3フレーム(t-1.0, t-0.5, t秒)を縦に繋げた特殊画像を使ったモデルなど複数を作成</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合計7つのCNNモデルを採用</a:t>
            </a:r>
            <a:endParaRPr sz="1281"/>
          </a:p>
          <a:p>
            <a:pPr indent="-273367" lvl="0" marL="457200" rtl="0" algn="l">
              <a:lnSpc>
                <a:spcPct val="105000"/>
              </a:lnSpc>
              <a:spcBef>
                <a:spcPts val="400"/>
              </a:spcBef>
              <a:spcAft>
                <a:spcPts val="0"/>
              </a:spcAft>
              <a:buClr>
                <a:schemeClr val="accent3"/>
              </a:buClr>
              <a:buSzPct val="100000"/>
              <a:buFont typeface="Proxima Nova"/>
              <a:buAutoNum type="arabicPeriod"/>
            </a:pPr>
            <a:r>
              <a:rPr lang="ja" sz="1281"/>
              <a:t>LightGBMでスタッキング</a:t>
            </a:r>
            <a:endParaRPr sz="1281"/>
          </a:p>
          <a:p>
            <a:pPr indent="-273367" lvl="1" marL="914400" rtl="0" algn="l">
              <a:lnSpc>
                <a:spcPct val="105000"/>
              </a:lnSpc>
              <a:spcBef>
                <a:spcPts val="400"/>
              </a:spcBef>
              <a:spcAft>
                <a:spcPts val="0"/>
              </a:spcAft>
              <a:buClr>
                <a:schemeClr val="accent3"/>
              </a:buClr>
              <a:buSzPct val="100000"/>
              <a:buFont typeface="Arial"/>
              <a:buChar char="○"/>
            </a:pPr>
            <a:r>
              <a:rPr lang="ja" sz="1281"/>
              <a:t>x, zは「線形回帰との誤差」を予測し、yは直接予測</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ターゲット(x, y, z)毎に使う特徴量を切り替え</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あるターゲットの推測結果を別のターゲットの特徴量として利用</a:t>
            </a:r>
            <a:endParaRPr sz="1281"/>
          </a:p>
          <a:p>
            <a:pPr indent="0" lvl="0" marL="0" rtl="0" algn="l">
              <a:lnSpc>
                <a:spcPct val="105000"/>
              </a:lnSpc>
              <a:spcBef>
                <a:spcPts val="400"/>
              </a:spcBef>
              <a:spcAft>
                <a:spcPts val="0"/>
              </a:spcAft>
              <a:buNone/>
            </a:pPr>
            <a:r>
              <a:rPr lang="ja" sz="1881"/>
              <a:t>1. CNNパート詳細</a:t>
            </a:r>
            <a:endParaRPr sz="1881"/>
          </a:p>
          <a:p>
            <a:pPr indent="-273367" lvl="0" marL="457200" rtl="0" algn="l">
              <a:lnSpc>
                <a:spcPct val="105000"/>
              </a:lnSpc>
              <a:spcBef>
                <a:spcPts val="400"/>
              </a:spcBef>
              <a:spcAft>
                <a:spcPts val="0"/>
              </a:spcAft>
              <a:buClr>
                <a:schemeClr val="accent3"/>
              </a:buClr>
              <a:buSzPct val="100000"/>
              <a:buFont typeface="Arial"/>
              <a:buChar char="●"/>
            </a:pPr>
            <a:r>
              <a:rPr lang="ja" sz="1281"/>
              <a:t>DepthMap: 事前学習済みモデルから推定</a:t>
            </a:r>
            <a:endParaRPr sz="1281"/>
          </a:p>
          <a:p>
            <a:pPr indent="-273367" lvl="0" marL="457200" rtl="0" algn="l">
              <a:lnSpc>
                <a:spcPct val="105000"/>
              </a:lnSpc>
              <a:spcBef>
                <a:spcPts val="400"/>
              </a:spcBef>
              <a:spcAft>
                <a:spcPts val="0"/>
              </a:spcAft>
              <a:buClr>
                <a:schemeClr val="accent3"/>
              </a:buClr>
              <a:buSzPct val="100000"/>
              <a:buFont typeface="Arial"/>
              <a:buChar char="●"/>
            </a:pPr>
            <a:r>
              <a:rPr lang="ja" sz="1281"/>
              <a:t>OpticalFlow: RAFTを使用して連続フレームの動き推定</a:t>
            </a:r>
            <a:endParaRPr sz="1281"/>
          </a:p>
          <a:p>
            <a:pPr indent="-273367" lvl="0" marL="457200" rtl="0" algn="l">
              <a:lnSpc>
                <a:spcPct val="105000"/>
              </a:lnSpc>
              <a:spcBef>
                <a:spcPts val="400"/>
              </a:spcBef>
              <a:spcAft>
                <a:spcPts val="0"/>
              </a:spcAft>
              <a:buClr>
                <a:schemeClr val="accent3"/>
              </a:buClr>
              <a:buSzPct val="100000"/>
              <a:buFont typeface="Proxima Nova"/>
              <a:buChar char="●"/>
            </a:pPr>
            <a:r>
              <a:rPr lang="ja" sz="1281"/>
              <a:t>複数のCNNモデルを用意</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例: 線形回帰予測との差分を学習 / 3フレームをまとめて1枚に / vEgo・aEgoなどテーブル情報も同時に予測 / 次時刻の画像も活用</a:t>
            </a:r>
            <a:endParaRPr sz="1281"/>
          </a:p>
          <a:p>
            <a:pPr indent="-273367" lvl="0" marL="457200" rtl="0" algn="l">
              <a:lnSpc>
                <a:spcPct val="105000"/>
              </a:lnSpc>
              <a:spcBef>
                <a:spcPts val="400"/>
              </a:spcBef>
              <a:spcAft>
                <a:spcPts val="0"/>
              </a:spcAft>
              <a:buClr>
                <a:schemeClr val="accent3"/>
              </a:buClr>
              <a:buSzPct val="100000"/>
              <a:buFont typeface="Arial"/>
              <a:buChar char="●"/>
            </a:pPr>
            <a:r>
              <a:rPr lang="ja" sz="1281"/>
              <a:t>最終的に7モデルをアンサンブル</a:t>
            </a:r>
            <a:endParaRPr sz="1281"/>
          </a:p>
          <a:p>
            <a:pPr indent="0" lvl="0" marL="0" rtl="0" algn="l">
              <a:lnSpc>
                <a:spcPct val="105000"/>
              </a:lnSpc>
              <a:spcBef>
                <a:spcPts val="400"/>
              </a:spcBef>
              <a:spcAft>
                <a:spcPts val="0"/>
              </a:spcAft>
              <a:buNone/>
            </a:pPr>
            <a:r>
              <a:rPr lang="ja" sz="1881"/>
              <a:t>2. LightGBMパート詳細</a:t>
            </a:r>
            <a:endParaRPr sz="1881"/>
          </a:p>
          <a:p>
            <a:pPr indent="-273367" lvl="0" marL="457200" rtl="0" algn="l">
              <a:lnSpc>
                <a:spcPct val="105000"/>
              </a:lnSpc>
              <a:spcBef>
                <a:spcPts val="400"/>
              </a:spcBef>
              <a:spcAft>
                <a:spcPts val="0"/>
              </a:spcAft>
              <a:buClr>
                <a:schemeClr val="accent3"/>
              </a:buClr>
              <a:buSzPct val="100000"/>
              <a:buFont typeface="Arial"/>
              <a:buChar char="●"/>
            </a:pPr>
            <a:r>
              <a:rPr lang="ja" sz="1281"/>
              <a:t>x, zは「(実値 - 線形回帰予測値)」を学習し、推論時に線形回帰予測を足し戻す</a:t>
            </a:r>
            <a:endParaRPr sz="1281"/>
          </a:p>
          <a:p>
            <a:pPr indent="-273367" lvl="0" marL="457200" rtl="0" algn="l">
              <a:lnSpc>
                <a:spcPct val="105000"/>
              </a:lnSpc>
              <a:spcBef>
                <a:spcPts val="400"/>
              </a:spcBef>
              <a:spcAft>
                <a:spcPts val="0"/>
              </a:spcAft>
              <a:buClr>
                <a:schemeClr val="accent3"/>
              </a:buClr>
              <a:buSzPct val="100000"/>
              <a:buFont typeface="Arial"/>
              <a:buChar char="●"/>
            </a:pPr>
            <a:r>
              <a:rPr lang="ja" sz="1281"/>
              <a:t>yはそのまま学習</a:t>
            </a:r>
            <a:endParaRPr sz="1281"/>
          </a:p>
          <a:p>
            <a:pPr indent="-273367" lvl="0" marL="457200" rtl="0" algn="l">
              <a:lnSpc>
                <a:spcPct val="105000"/>
              </a:lnSpc>
              <a:spcBef>
                <a:spcPts val="400"/>
              </a:spcBef>
              <a:spcAft>
                <a:spcPts val="0"/>
              </a:spcAft>
              <a:buClr>
                <a:schemeClr val="accent3"/>
              </a:buClr>
              <a:buSzPct val="100000"/>
              <a:buFont typeface="Proxima Nova"/>
              <a:buChar char="●"/>
            </a:pPr>
            <a:r>
              <a:rPr lang="ja" sz="1281"/>
              <a:t>ターゲット別に投入する特徴量を変更</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例: xのLightGBMは「過去のx予測」を含める、y/zは「xの予測結果」を含める</a:t>
            </a:r>
            <a:endParaRPr sz="1281"/>
          </a:p>
          <a:p>
            <a:pPr indent="-273367" lvl="0" marL="457200" rtl="0" algn="l">
              <a:lnSpc>
                <a:spcPct val="105000"/>
              </a:lnSpc>
              <a:spcBef>
                <a:spcPts val="400"/>
              </a:spcBef>
              <a:spcAft>
                <a:spcPts val="0"/>
              </a:spcAft>
              <a:buClr>
                <a:schemeClr val="accent3"/>
              </a:buClr>
              <a:buSzPct val="100000"/>
              <a:buFont typeface="Proxima Nova"/>
              <a:buChar char="●"/>
            </a:pPr>
            <a:r>
              <a:rPr lang="ja" sz="1281"/>
              <a:t>追加特徴量</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CNN出力予測</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該当時刻の移動量や速度(vEgo, aEgo から計算)</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DepthMapから算出した前方オブジェクトとの距離</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同一シーンの前後時刻情報</a:t>
            </a:r>
            <a:endParaRPr sz="1281"/>
          </a:p>
          <a:p>
            <a:pPr indent="-273367" lvl="1" marL="914400" rtl="0" algn="l">
              <a:lnSpc>
                <a:spcPct val="105000"/>
              </a:lnSpc>
              <a:spcBef>
                <a:spcPts val="400"/>
              </a:spcBef>
              <a:spcAft>
                <a:spcPts val="0"/>
              </a:spcAft>
              <a:buClr>
                <a:schemeClr val="accent3"/>
              </a:buClr>
              <a:buSzPct val="100000"/>
              <a:buFont typeface="Proxima Nova"/>
              <a:buChar char="○"/>
            </a:pPr>
            <a:r>
              <a:rPr lang="ja" sz="1281"/>
              <a:t>複数種(線形/リッジ/ラッソ/ElasticNet)の回帰モデルによる予測</a:t>
            </a:r>
            <a:endParaRPr sz="1281"/>
          </a:p>
          <a:p>
            <a:pPr indent="-273367" lvl="0" marL="457200" rtl="0" algn="l">
              <a:lnSpc>
                <a:spcPct val="105000"/>
              </a:lnSpc>
              <a:spcBef>
                <a:spcPts val="400"/>
              </a:spcBef>
              <a:spcAft>
                <a:spcPts val="0"/>
              </a:spcAft>
              <a:buClr>
                <a:schemeClr val="accent3"/>
              </a:buClr>
              <a:buSzPct val="100000"/>
              <a:buFont typeface="Arial"/>
              <a:buChar char="●"/>
            </a:pPr>
            <a:r>
              <a:rPr lang="ja" sz="1281"/>
              <a:t>最終スコア: CV=0.1865, Public=0.1977, Private=0.1806</a:t>
            </a:r>
            <a:endParaRPr sz="1281"/>
          </a:p>
          <a:p>
            <a:pPr indent="0" lvl="0" marL="0" rtl="0" algn="l">
              <a:lnSpc>
                <a:spcPct val="105000"/>
              </a:lnSpc>
              <a:spcBef>
                <a:spcPts val="400"/>
              </a:spcBef>
              <a:spcAft>
                <a:spcPts val="0"/>
              </a:spcAft>
              <a:buNone/>
            </a:pPr>
            <a:r>
              <a:rPr lang="ja" sz="1481"/>
              <a:t>まとめ</a:t>
            </a:r>
            <a:endParaRPr sz="1481"/>
          </a:p>
          <a:p>
            <a:pPr indent="-273367" lvl="0" marL="457200" rtl="0" algn="l">
              <a:lnSpc>
                <a:spcPct val="105000"/>
              </a:lnSpc>
              <a:spcBef>
                <a:spcPts val="400"/>
              </a:spcBef>
              <a:spcAft>
                <a:spcPts val="0"/>
              </a:spcAft>
              <a:buClr>
                <a:schemeClr val="accent3"/>
              </a:buClr>
              <a:buSzPct val="100000"/>
              <a:buFont typeface="Arial"/>
              <a:buChar char="●"/>
            </a:pPr>
            <a:r>
              <a:rPr lang="ja" sz="1281"/>
              <a:t>カメラ画像＋Depth＋Optical Flow に加えて様々な追加予測を特徴量化</a:t>
            </a:r>
            <a:endParaRPr sz="1281"/>
          </a:p>
          <a:p>
            <a:pPr indent="-273367" lvl="0" marL="457200" rtl="0" algn="l">
              <a:lnSpc>
                <a:spcPct val="105000"/>
              </a:lnSpc>
              <a:spcBef>
                <a:spcPts val="400"/>
              </a:spcBef>
              <a:spcAft>
                <a:spcPts val="0"/>
              </a:spcAft>
              <a:buClr>
                <a:schemeClr val="accent3"/>
              </a:buClr>
              <a:buSzPct val="100000"/>
              <a:buFont typeface="Arial"/>
              <a:buChar char="●"/>
            </a:pPr>
            <a:r>
              <a:rPr lang="ja" sz="1281"/>
              <a:t>x/zは差分予測方式、yは直接予測などターゲット別に戦略を変える</a:t>
            </a:r>
            <a:endParaRPr sz="1281"/>
          </a:p>
          <a:p>
            <a:pPr indent="-273367" lvl="0" marL="457200" rtl="0" algn="l">
              <a:lnSpc>
                <a:spcPct val="105000"/>
              </a:lnSpc>
              <a:spcBef>
                <a:spcPts val="400"/>
              </a:spcBef>
              <a:spcAft>
                <a:spcPts val="400"/>
              </a:spcAft>
              <a:buClr>
                <a:schemeClr val="accent3"/>
              </a:buClr>
              <a:buSzPct val="100000"/>
              <a:buFont typeface="Arial"/>
              <a:buChar char="●"/>
            </a:pPr>
            <a:r>
              <a:rPr lang="ja" sz="1281"/>
              <a:t>複数手法を組み合わせたCNN→LightGBMの2段構成で最終精度を高めている</a:t>
            </a:r>
            <a:endParaRPr sz="1381"/>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6 th solution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0"/>
          <p:cNvSpPr txBox="1"/>
          <p:nvPr>
            <p:ph idx="1" type="body"/>
          </p:nvPr>
        </p:nvSpPr>
        <p:spPr>
          <a:xfrm>
            <a:off x="0" y="0"/>
            <a:ext cx="9144000" cy="5057100"/>
          </a:xfrm>
          <a:prstGeom prst="rect">
            <a:avLst/>
          </a:prstGeom>
        </p:spPr>
        <p:txBody>
          <a:bodyPr anchorCtr="0" anchor="t" bIns="91425" lIns="91425" spcFirstLastPara="1" rIns="91425" wrap="square" tIns="91425">
            <a:normAutofit fontScale="62500" lnSpcReduction="20000"/>
          </a:bodyPr>
          <a:lstStyle/>
          <a:p>
            <a:pPr indent="0" lvl="0" marL="0" rtl="0" algn="l">
              <a:lnSpc>
                <a:spcPct val="100000"/>
              </a:lnSpc>
              <a:spcBef>
                <a:spcPts val="100"/>
              </a:spcBef>
              <a:spcAft>
                <a:spcPts val="0"/>
              </a:spcAft>
              <a:buNone/>
            </a:pPr>
            <a:r>
              <a:rPr lang="ja" sz="2673"/>
              <a:t>6th Place Solution (CV: 0.1826 / Public: 0.1928 / Private: 0.1818)</a:t>
            </a:r>
            <a:endParaRPr sz="3073"/>
          </a:p>
          <a:p>
            <a:pPr indent="0" lvl="0" marL="0" rtl="0" algn="l">
              <a:lnSpc>
                <a:spcPct val="100000"/>
              </a:lnSpc>
              <a:spcBef>
                <a:spcPts val="400"/>
              </a:spcBef>
              <a:spcAft>
                <a:spcPts val="0"/>
              </a:spcAft>
              <a:buNone/>
            </a:pPr>
            <a:r>
              <a:t/>
            </a:r>
            <a:endParaRPr sz="1700"/>
          </a:p>
          <a:p>
            <a:pPr indent="0" lvl="0" marL="0" rtl="0" algn="l">
              <a:lnSpc>
                <a:spcPct val="100000"/>
              </a:lnSpc>
              <a:spcBef>
                <a:spcPts val="400"/>
              </a:spcBef>
              <a:spcAft>
                <a:spcPts val="0"/>
              </a:spcAft>
              <a:buNone/>
            </a:pPr>
            <a:r>
              <a:rPr lang="ja" sz="1700"/>
              <a:t>全体の流れ</a:t>
            </a:r>
            <a:endParaRPr sz="1700"/>
          </a:p>
          <a:p>
            <a:pPr indent="-272256" lvl="0" marL="457200" rtl="0" algn="l">
              <a:lnSpc>
                <a:spcPct val="100000"/>
              </a:lnSpc>
              <a:spcBef>
                <a:spcPts val="400"/>
              </a:spcBef>
              <a:spcAft>
                <a:spcPts val="0"/>
              </a:spcAft>
              <a:buClr>
                <a:schemeClr val="accent3"/>
              </a:buClr>
              <a:buSzPct val="100000"/>
              <a:buFont typeface="Arial"/>
              <a:buAutoNum type="arabicPeriod"/>
            </a:pPr>
            <a:r>
              <a:rPr lang="ja" sz="1100"/>
              <a:t>LightGBM Stacking (2段構成)</a:t>
            </a:r>
            <a:endParaRPr sz="1100"/>
          </a:p>
          <a:p>
            <a:pPr indent="-272256" lvl="0" marL="457200" rtl="0" algn="l">
              <a:lnSpc>
                <a:spcPct val="100000"/>
              </a:lnSpc>
              <a:spcBef>
                <a:spcPts val="400"/>
              </a:spcBef>
              <a:spcAft>
                <a:spcPts val="0"/>
              </a:spcAft>
              <a:buClr>
                <a:schemeClr val="accent3"/>
              </a:buClr>
              <a:buSzPct val="100000"/>
              <a:buFont typeface="Arial"/>
              <a:buAutoNum type="arabicPeriod"/>
            </a:pPr>
            <a:r>
              <a:rPr lang="ja" sz="1100"/>
              <a:t>CNN + Metadata (画像とテーブルを同時入力)</a:t>
            </a:r>
            <a:endParaRPr sz="1100"/>
          </a:p>
          <a:p>
            <a:pPr indent="-272256" lvl="0" marL="457200" rtl="0" algn="l">
              <a:lnSpc>
                <a:spcPct val="100000"/>
              </a:lnSpc>
              <a:spcBef>
                <a:spcPts val="400"/>
              </a:spcBef>
              <a:spcAft>
                <a:spcPts val="0"/>
              </a:spcAft>
              <a:buClr>
                <a:schemeClr val="accent3"/>
              </a:buClr>
              <a:buSzPct val="100000"/>
              <a:buFont typeface="Arial"/>
              <a:buAutoNum type="arabicPeriod"/>
            </a:pPr>
            <a:r>
              <a:rPr lang="ja" sz="1100"/>
              <a:t>MLP Stacking (メタ特徴だけをNNでスタッキング)</a:t>
            </a:r>
            <a:endParaRPr sz="1100"/>
          </a:p>
          <a:p>
            <a:pPr indent="-272256" lvl="0" marL="457200" rtl="0" algn="l">
              <a:lnSpc>
                <a:spcPct val="100000"/>
              </a:lnSpc>
              <a:spcBef>
                <a:spcPts val="400"/>
              </a:spcBef>
              <a:spcAft>
                <a:spcPts val="0"/>
              </a:spcAft>
              <a:buClr>
                <a:schemeClr val="accent3"/>
              </a:buClr>
              <a:buSzPct val="100000"/>
              <a:buFont typeface="Proxima Nova"/>
              <a:buAutoNum type="arabicPeriod"/>
            </a:pPr>
            <a:r>
              <a:rPr lang="ja" sz="1100"/>
              <a:t>上記モデル群をターゲットごとに重み調整してアンサンブル</a:t>
            </a:r>
            <a:endParaRPr sz="1100"/>
          </a:p>
          <a:p>
            <a:pPr indent="0" lvl="0" marL="0" rtl="0" algn="l">
              <a:lnSpc>
                <a:spcPct val="100000"/>
              </a:lnSpc>
              <a:spcBef>
                <a:spcPts val="400"/>
              </a:spcBef>
              <a:spcAft>
                <a:spcPts val="0"/>
              </a:spcAft>
              <a:buNone/>
            </a:pPr>
            <a:r>
              <a:rPr lang="ja" sz="1700"/>
              <a:t>1. LightGBM Stacking</a:t>
            </a:r>
            <a:endParaRPr sz="1700"/>
          </a:p>
          <a:p>
            <a:pPr indent="-272256" lvl="0" marL="457200" rtl="0" algn="l">
              <a:lnSpc>
                <a:spcPct val="100000"/>
              </a:lnSpc>
              <a:spcBef>
                <a:spcPts val="400"/>
              </a:spcBef>
              <a:spcAft>
                <a:spcPts val="0"/>
              </a:spcAft>
              <a:buClr>
                <a:schemeClr val="accent3"/>
              </a:buClr>
              <a:buSzPct val="100000"/>
              <a:buFont typeface="Arial"/>
              <a:buChar char="●"/>
            </a:pPr>
            <a:r>
              <a:rPr lang="ja" sz="1100"/>
              <a:t>最初の公開ノートブックとほぼ同じ手法</a:t>
            </a:r>
            <a:endParaRPr sz="1100"/>
          </a:p>
          <a:p>
            <a:pPr indent="-272256" lvl="0" marL="457200" rtl="0" algn="l">
              <a:lnSpc>
                <a:spcPct val="100000"/>
              </a:lnSpc>
              <a:spcBef>
                <a:spcPts val="400"/>
              </a:spcBef>
              <a:spcAft>
                <a:spcPts val="0"/>
              </a:spcAft>
              <a:buClr>
                <a:schemeClr val="accent3"/>
              </a:buClr>
              <a:buSzPct val="100000"/>
              <a:buFont typeface="Proxima Nova"/>
              <a:buChar char="●"/>
            </a:pPr>
            <a:r>
              <a:rPr lang="ja" sz="1100"/>
              <a:t>追加対応として、同一scene内で**デシ秒の飛び(200以上)**がある場合のshift/diff特徴量を導入→ CV +0.0015</a:t>
            </a:r>
            <a:endParaRPr sz="1100"/>
          </a:p>
          <a:p>
            <a:pPr indent="-272256" lvl="0" marL="457200" rtl="0" algn="l">
              <a:lnSpc>
                <a:spcPct val="100000"/>
              </a:lnSpc>
              <a:spcBef>
                <a:spcPts val="400"/>
              </a:spcBef>
              <a:spcAft>
                <a:spcPts val="0"/>
              </a:spcAft>
              <a:buClr>
                <a:schemeClr val="accent3"/>
              </a:buClr>
              <a:buSzPct val="100000"/>
              <a:buFont typeface="Proxima Nova"/>
              <a:buChar char="●"/>
            </a:pPr>
            <a:r>
              <a:rPr lang="ja" sz="1100"/>
              <a:t>t-1段目のCNN予測などを含めた多数特徴量を用いて再度LightGBMで回帰</a:t>
            </a:r>
            <a:endParaRPr sz="1100"/>
          </a:p>
          <a:p>
            <a:pPr indent="0" lvl="0" marL="0" rtl="0" algn="l">
              <a:lnSpc>
                <a:spcPct val="100000"/>
              </a:lnSpc>
              <a:spcBef>
                <a:spcPts val="400"/>
              </a:spcBef>
              <a:spcAft>
                <a:spcPts val="0"/>
              </a:spcAft>
              <a:buNone/>
            </a:pPr>
            <a:r>
              <a:rPr lang="ja" sz="1700"/>
              <a:t>2. CNN + Metadata</a:t>
            </a:r>
            <a:endParaRPr sz="1700"/>
          </a:p>
          <a:p>
            <a:pPr indent="-272256" lvl="0" marL="457200" rtl="0" algn="l">
              <a:lnSpc>
                <a:spcPct val="100000"/>
              </a:lnSpc>
              <a:spcBef>
                <a:spcPts val="400"/>
              </a:spcBef>
              <a:spcAft>
                <a:spcPts val="0"/>
              </a:spcAft>
              <a:buClr>
                <a:schemeClr val="accent3"/>
              </a:buClr>
              <a:buSzPct val="100000"/>
              <a:buFont typeface="Arial"/>
              <a:buChar char="●"/>
            </a:pPr>
            <a:r>
              <a:rPr lang="ja" sz="1100"/>
              <a:t>画像 + テーブル特徴を同一モデルに入力するNN</a:t>
            </a:r>
            <a:endParaRPr sz="1100"/>
          </a:p>
          <a:p>
            <a:pPr indent="-272256" lvl="1" marL="914400" rtl="0" algn="l">
              <a:lnSpc>
                <a:spcPct val="100000"/>
              </a:lnSpc>
              <a:spcBef>
                <a:spcPts val="400"/>
              </a:spcBef>
              <a:spcAft>
                <a:spcPts val="0"/>
              </a:spcAft>
              <a:buClr>
                <a:schemeClr val="accent3"/>
              </a:buClr>
              <a:buSzPct val="100000"/>
              <a:buFont typeface="Arial"/>
              <a:buChar char="○"/>
            </a:pPr>
            <a:r>
              <a:rPr lang="ja" sz="1100"/>
              <a:t>backbone: resnet34d, legacy_seresnext26_32x4d, tf_efficientnetv2_s.in21k_ft_in1k など</a:t>
            </a:r>
            <a:endParaRPr sz="1100"/>
          </a:p>
          <a:p>
            <a:pPr indent="-272256" lvl="1" marL="914400" rtl="0" algn="l">
              <a:lnSpc>
                <a:spcPct val="100000"/>
              </a:lnSpc>
              <a:spcBef>
                <a:spcPts val="400"/>
              </a:spcBef>
              <a:spcAft>
                <a:spcPts val="0"/>
              </a:spcAft>
              <a:buClr>
                <a:schemeClr val="accent3"/>
              </a:buClr>
              <a:buSzPct val="100000"/>
              <a:buFont typeface="Arial"/>
              <a:buChar char="○"/>
            </a:pPr>
            <a:r>
              <a:rPr lang="ja" sz="1100"/>
              <a:t>画像のチャンネル数にはDepthMapを追加（inoichanさんのdiscussionを参照）</a:t>
            </a:r>
            <a:endParaRPr sz="1100"/>
          </a:p>
          <a:p>
            <a:pPr indent="-272256" lvl="1" marL="914400" rtl="0" algn="l">
              <a:lnSpc>
                <a:spcPct val="100000"/>
              </a:lnSpc>
              <a:spcBef>
                <a:spcPts val="400"/>
              </a:spcBef>
              <a:spcAft>
                <a:spcPts val="0"/>
              </a:spcAft>
              <a:buClr>
                <a:schemeClr val="accent3"/>
              </a:buClr>
              <a:buSzPct val="100000"/>
              <a:buFont typeface="Proxima Nova"/>
              <a:buChar char="○"/>
            </a:pPr>
            <a:r>
              <a:rPr lang="ja" sz="1100"/>
              <a:t>MLP層でテーブル特徴を変換し、CNN出力と結合→最終線形層で座標を出力</a:t>
            </a:r>
            <a:endParaRPr sz="1100"/>
          </a:p>
          <a:p>
            <a:pPr indent="0" lvl="0" marL="0" rtl="0" algn="l">
              <a:lnSpc>
                <a:spcPct val="100000"/>
              </a:lnSpc>
              <a:spcBef>
                <a:spcPts val="400"/>
              </a:spcBef>
              <a:spcAft>
                <a:spcPts val="0"/>
              </a:spcAft>
              <a:buNone/>
            </a:pPr>
            <a:r>
              <a:t/>
            </a:r>
            <a:endParaRPr sz="1100"/>
          </a:p>
          <a:p>
            <a:pPr indent="-272256" lvl="0" marL="457200" rtl="0" algn="l">
              <a:lnSpc>
                <a:spcPct val="100000"/>
              </a:lnSpc>
              <a:spcBef>
                <a:spcPts val="400"/>
              </a:spcBef>
              <a:spcAft>
                <a:spcPts val="0"/>
              </a:spcAft>
              <a:buClr>
                <a:schemeClr val="accent3"/>
              </a:buClr>
              <a:buSzPct val="100000"/>
              <a:buFont typeface="Arial"/>
              <a:buChar char="●"/>
            </a:pPr>
            <a:r>
              <a:rPr lang="ja" sz="1100"/>
              <a:t>これで画像とメタ情報を一括学習するモデルを作成</a:t>
            </a:r>
            <a:endParaRPr sz="1100"/>
          </a:p>
          <a:p>
            <a:pPr indent="0" lvl="0" marL="0" rtl="0" algn="l">
              <a:lnSpc>
                <a:spcPct val="100000"/>
              </a:lnSpc>
              <a:spcBef>
                <a:spcPts val="400"/>
              </a:spcBef>
              <a:spcAft>
                <a:spcPts val="0"/>
              </a:spcAft>
              <a:buNone/>
            </a:pPr>
            <a:r>
              <a:rPr lang="ja" sz="1700"/>
              <a:t>3. MLP Stacking</a:t>
            </a:r>
            <a:endParaRPr sz="1700"/>
          </a:p>
          <a:p>
            <a:pPr indent="-272256" lvl="0" marL="457200" rtl="0" algn="l">
              <a:lnSpc>
                <a:spcPct val="100000"/>
              </a:lnSpc>
              <a:spcBef>
                <a:spcPts val="400"/>
              </a:spcBef>
              <a:spcAft>
                <a:spcPts val="0"/>
              </a:spcAft>
              <a:buClr>
                <a:schemeClr val="accent3"/>
              </a:buClr>
              <a:buSzPct val="100000"/>
              <a:buFont typeface="Arial"/>
              <a:buChar char="●"/>
            </a:pPr>
            <a:r>
              <a:rPr lang="ja" sz="1100"/>
              <a:t>2段目を LightGBMではなくMLPでスタッキングしたところ、精度が大幅向上</a:t>
            </a:r>
            <a:endParaRPr sz="1100"/>
          </a:p>
          <a:p>
            <a:pPr indent="-272256" lvl="0" marL="457200" rtl="0" algn="l">
              <a:lnSpc>
                <a:spcPct val="100000"/>
              </a:lnSpc>
              <a:spcBef>
                <a:spcPts val="400"/>
              </a:spcBef>
              <a:spcAft>
                <a:spcPts val="0"/>
              </a:spcAft>
              <a:buClr>
                <a:schemeClr val="accent3"/>
              </a:buClr>
              <a:buSzPct val="100000"/>
              <a:buFont typeface="Proxima Nova"/>
              <a:buChar char="●"/>
            </a:pPr>
            <a:r>
              <a:rPr lang="ja" sz="1100"/>
              <a:t>主に以下を実施</a:t>
            </a:r>
            <a:endParaRPr sz="1100"/>
          </a:p>
          <a:p>
            <a:pPr indent="-272256" lvl="1" marL="914400" rtl="0" algn="l">
              <a:lnSpc>
                <a:spcPct val="100000"/>
              </a:lnSpc>
              <a:spcBef>
                <a:spcPts val="400"/>
              </a:spcBef>
              <a:spcAft>
                <a:spcPts val="0"/>
              </a:spcAft>
              <a:buClr>
                <a:schemeClr val="accent3"/>
              </a:buClr>
              <a:buSzPct val="100000"/>
              <a:buFont typeface="Proxima Nova"/>
              <a:buChar char="○"/>
            </a:pPr>
            <a:r>
              <a:rPr lang="ja" sz="1100"/>
              <a:t>OOFなどから得た特徴量(各種モデルの予測値 + テーブル情報など) をMLPへ投入</a:t>
            </a:r>
            <a:endParaRPr sz="1100"/>
          </a:p>
          <a:p>
            <a:pPr indent="-272256" lvl="1" marL="914400" rtl="0" algn="l">
              <a:lnSpc>
                <a:spcPct val="100000"/>
              </a:lnSpc>
              <a:spcBef>
                <a:spcPts val="400"/>
              </a:spcBef>
              <a:spcAft>
                <a:spcPts val="0"/>
              </a:spcAft>
              <a:buClr>
                <a:schemeClr val="accent3"/>
              </a:buClr>
              <a:buSzPct val="100000"/>
              <a:buFont typeface="Proxima Nova"/>
              <a:buChar char="○"/>
            </a:pPr>
            <a:r>
              <a:rPr lang="ja" sz="1100"/>
              <a:t>複数層のGELU + LayerNorm構成で深めのMLPを構築</a:t>
            </a:r>
            <a:endParaRPr sz="1100"/>
          </a:p>
          <a:p>
            <a:pPr indent="-272256" lvl="0" marL="457200" rtl="0" algn="l">
              <a:lnSpc>
                <a:spcPct val="100000"/>
              </a:lnSpc>
              <a:spcBef>
                <a:spcPts val="400"/>
              </a:spcBef>
              <a:spcAft>
                <a:spcPts val="0"/>
              </a:spcAft>
              <a:buClr>
                <a:schemeClr val="accent3"/>
              </a:buClr>
              <a:buSzPct val="100000"/>
              <a:buFont typeface="Proxima Nova"/>
              <a:buChar char="●"/>
            </a:pPr>
            <a:r>
              <a:t/>
            </a:r>
            <a:endParaRPr sz="1100"/>
          </a:p>
          <a:p>
            <a:pPr indent="-272256" lvl="0" marL="457200" rtl="0" algn="l">
              <a:lnSpc>
                <a:spcPct val="100000"/>
              </a:lnSpc>
              <a:spcBef>
                <a:spcPts val="400"/>
              </a:spcBef>
              <a:spcAft>
                <a:spcPts val="0"/>
              </a:spcAft>
              <a:buClr>
                <a:schemeClr val="accent3"/>
              </a:buClr>
              <a:buSzPct val="100000"/>
              <a:buFont typeface="Proxima Nova"/>
              <a:buChar char="●"/>
            </a:pPr>
            <a:r>
              <a:rPr lang="ja" sz="1100"/>
              <a:t>これをチューニングした結果、CV 0.1897 まで改善</a:t>
            </a:r>
            <a:endParaRPr sz="1100"/>
          </a:p>
          <a:p>
            <a:pPr indent="0" lvl="0" marL="0" rtl="0" algn="l">
              <a:lnSpc>
                <a:spcPct val="100000"/>
              </a:lnSpc>
              <a:spcBef>
                <a:spcPts val="400"/>
              </a:spcBef>
              <a:spcAft>
                <a:spcPts val="0"/>
              </a:spcAft>
              <a:buNone/>
            </a:pPr>
            <a:r>
              <a:rPr lang="ja" sz="1700"/>
              <a:t>4. アンサンブル</a:t>
            </a:r>
            <a:endParaRPr sz="1700"/>
          </a:p>
          <a:p>
            <a:pPr indent="-272256" lvl="0" marL="457200" rtl="0" algn="l">
              <a:lnSpc>
                <a:spcPct val="100000"/>
              </a:lnSpc>
              <a:spcBef>
                <a:spcPts val="400"/>
              </a:spcBef>
              <a:spcAft>
                <a:spcPts val="0"/>
              </a:spcAft>
              <a:buClr>
                <a:schemeClr val="accent3"/>
              </a:buClr>
              <a:buSzPct val="100000"/>
              <a:buFont typeface="Arial"/>
              <a:buChar char="●"/>
            </a:pPr>
            <a:r>
              <a:rPr lang="ja" sz="1100"/>
              <a:t>ターゲットごとに (CNN+Metadata, LGBM Stacking, MLP Stacking) の予測精度を比較すると、</a:t>
            </a:r>
            <a:endParaRPr sz="1100"/>
          </a:p>
          <a:p>
            <a:pPr indent="-272256" lvl="1" marL="914400" rtl="0" algn="l">
              <a:lnSpc>
                <a:spcPct val="100000"/>
              </a:lnSpc>
              <a:spcBef>
                <a:spcPts val="400"/>
              </a:spcBef>
              <a:spcAft>
                <a:spcPts val="0"/>
              </a:spcAft>
              <a:buClr>
                <a:schemeClr val="accent3"/>
              </a:buClr>
              <a:buSzPct val="100000"/>
              <a:buFont typeface="Proxima Nova"/>
              <a:buChar char="○"/>
            </a:pPr>
            <a:r>
              <a:rPr lang="ja" sz="1100"/>
              <a:t>短い将来(t+0.5秒, t+1秒) は LGBM stacking が良い</a:t>
            </a:r>
            <a:endParaRPr sz="1100"/>
          </a:p>
          <a:p>
            <a:pPr indent="-272256" lvl="1" marL="914400" rtl="0" algn="l">
              <a:lnSpc>
                <a:spcPct val="100000"/>
              </a:lnSpc>
              <a:spcBef>
                <a:spcPts val="400"/>
              </a:spcBef>
              <a:spcAft>
                <a:spcPts val="0"/>
              </a:spcAft>
              <a:buClr>
                <a:schemeClr val="accent3"/>
              </a:buClr>
              <a:buSzPct val="100000"/>
              <a:buFont typeface="Proxima Nova"/>
              <a:buChar char="○"/>
            </a:pPr>
            <a:r>
              <a:rPr lang="ja" sz="1100"/>
              <a:t>より長い将来 は NN が良い</a:t>
            </a:r>
            <a:endParaRPr sz="1100"/>
          </a:p>
          <a:p>
            <a:pPr indent="-272256" lvl="0" marL="457200" rtl="0" algn="l">
              <a:lnSpc>
                <a:spcPct val="100000"/>
              </a:lnSpc>
              <a:spcBef>
                <a:spcPts val="400"/>
              </a:spcBef>
              <a:spcAft>
                <a:spcPts val="0"/>
              </a:spcAft>
              <a:buClr>
                <a:schemeClr val="accent3"/>
              </a:buClr>
              <a:buSzPct val="100000"/>
              <a:buFont typeface="Arial"/>
              <a:buChar char="●"/>
            </a:pPr>
            <a:r>
              <a:rPr lang="ja" sz="1100"/>
              <a:t>そこでターゲット別に重みを変え、Nelder-Mead で最適化</a:t>
            </a:r>
            <a:endParaRPr sz="1100"/>
          </a:p>
          <a:p>
            <a:pPr indent="-272256" lvl="0" marL="457200" rtl="0" algn="l">
              <a:lnSpc>
                <a:spcPct val="100000"/>
              </a:lnSpc>
              <a:spcBef>
                <a:spcPts val="400"/>
              </a:spcBef>
              <a:spcAft>
                <a:spcPts val="400"/>
              </a:spcAft>
              <a:buClr>
                <a:schemeClr val="accent3"/>
              </a:buClr>
              <a:buSzPct val="100000"/>
              <a:buFont typeface="Arial"/>
              <a:buChar char="●"/>
            </a:pPr>
            <a:r>
              <a:rPr lang="ja" sz="1100"/>
              <a:t>最終アンサンブル： CV: 0.1826 / Public: 0.1928 / Private: 0.1818</a:t>
            </a:r>
            <a:endParaRPr sz="1881"/>
          </a:p>
        </p:txBody>
      </p:sp>
      <p:sp>
        <p:nvSpPr>
          <p:cNvPr id="156" name="Google Shape;156;p30"/>
          <p:cNvSpPr txBox="1"/>
          <p:nvPr/>
        </p:nvSpPr>
        <p:spPr>
          <a:xfrm>
            <a:off x="4333275" y="420425"/>
            <a:ext cx="4734300" cy="810600"/>
          </a:xfrm>
          <a:prstGeom prst="rect">
            <a:avLst/>
          </a:prstGeom>
          <a:noFill/>
          <a:ln>
            <a:noFill/>
          </a:ln>
        </p:spPr>
        <p:txBody>
          <a:bodyPr anchorCtr="0" anchor="t" bIns="91425" lIns="91425" spcFirstLastPara="1" rIns="91425" wrap="square" tIns="91425">
            <a:spAutoFit/>
          </a:bodyPr>
          <a:lstStyle/>
          <a:p>
            <a:pPr indent="0" lvl="0" marL="0" rtl="0" algn="l">
              <a:spcBef>
                <a:spcPts val="100"/>
              </a:spcBef>
              <a:spcAft>
                <a:spcPts val="0"/>
              </a:spcAft>
              <a:buNone/>
            </a:pPr>
            <a:r>
              <a:rPr lang="ja" sz="1000">
                <a:solidFill>
                  <a:schemeClr val="accent3"/>
                </a:solidFill>
                <a:latin typeface="Proxima Nova"/>
                <a:ea typeface="Proxima Nova"/>
                <a:cs typeface="Proxima Nova"/>
                <a:sym typeface="Proxima Nova"/>
              </a:rPr>
              <a:t>まとめ</a:t>
            </a:r>
            <a:endParaRPr sz="1000">
              <a:solidFill>
                <a:schemeClr val="accent3"/>
              </a:solidFill>
              <a:latin typeface="Proxima Nova"/>
              <a:ea typeface="Proxima Nova"/>
              <a:cs typeface="Proxima Nova"/>
              <a:sym typeface="Proxima Nova"/>
            </a:endParaRPr>
          </a:p>
          <a:p>
            <a:pPr indent="-279400" lvl="0" marL="457200" rtl="0" algn="l">
              <a:spcBef>
                <a:spcPts val="400"/>
              </a:spcBef>
              <a:spcAft>
                <a:spcPts val="0"/>
              </a:spcAft>
              <a:buClr>
                <a:schemeClr val="accent3"/>
              </a:buClr>
              <a:buSzPts val="800"/>
              <a:buChar char="●"/>
            </a:pPr>
            <a:r>
              <a:rPr lang="ja" sz="800">
                <a:solidFill>
                  <a:schemeClr val="accent3"/>
                </a:solidFill>
                <a:latin typeface="Proxima Nova"/>
                <a:ea typeface="Proxima Nova"/>
                <a:cs typeface="Proxima Nova"/>
                <a:sym typeface="Proxima Nova"/>
              </a:rPr>
              <a:t>LightGBM + CNN の2段構成をベースに、「CNN + メタ情報同時学習」モデルや**「MLPによるスタッキング」**を追加</a:t>
            </a:r>
            <a:endParaRPr sz="800">
              <a:solidFill>
                <a:schemeClr val="accent3"/>
              </a:solidFill>
              <a:latin typeface="Proxima Nova"/>
              <a:ea typeface="Proxima Nova"/>
              <a:cs typeface="Proxima Nova"/>
              <a:sym typeface="Proxima Nova"/>
            </a:endParaRPr>
          </a:p>
          <a:p>
            <a:pPr indent="-279400" lvl="0" marL="457200" rtl="0" algn="l">
              <a:spcBef>
                <a:spcPts val="400"/>
              </a:spcBef>
              <a:spcAft>
                <a:spcPts val="400"/>
              </a:spcAft>
              <a:buClr>
                <a:schemeClr val="accent3"/>
              </a:buClr>
              <a:buSzPts val="800"/>
              <a:buFont typeface="Proxima Nova"/>
              <a:buChar char="●"/>
            </a:pPr>
            <a:r>
              <a:rPr lang="ja" sz="800">
                <a:solidFill>
                  <a:schemeClr val="accent3"/>
                </a:solidFill>
                <a:latin typeface="Proxima Nova"/>
                <a:ea typeface="Proxima Nova"/>
                <a:cs typeface="Proxima Nova"/>
                <a:sym typeface="Proxima Nova"/>
              </a:rPr>
              <a:t>ターゲットごとにモデルの強みが異なるため、重み付けして最終的に高精度を実現した</a:t>
            </a:r>
            <a:endParaRPr sz="900">
              <a:solidFill>
                <a:schemeClr val="accent3"/>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1"/>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7 th solution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目次</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EDA</a:t>
            </a:r>
            <a:endParaRPr/>
          </a:p>
          <a:p>
            <a:pPr indent="-342900" lvl="0" marL="457200" rtl="0" algn="l">
              <a:spcBef>
                <a:spcPts val="0"/>
              </a:spcBef>
              <a:spcAft>
                <a:spcPts val="0"/>
              </a:spcAft>
              <a:buSzPts val="1800"/>
              <a:buChar char="-"/>
            </a:pPr>
            <a:r>
              <a:rPr lang="ja"/>
              <a:t>56</a:t>
            </a:r>
            <a:r>
              <a:rPr lang="ja"/>
              <a:t>st solution baseline</a:t>
            </a:r>
            <a:endParaRPr/>
          </a:p>
          <a:p>
            <a:pPr indent="-342900" lvl="0" marL="457200" rtl="0" algn="l">
              <a:spcBef>
                <a:spcPts val="0"/>
              </a:spcBef>
              <a:spcAft>
                <a:spcPts val="0"/>
              </a:spcAft>
              <a:buSzPts val="1800"/>
              <a:buChar char="-"/>
            </a:pPr>
            <a:r>
              <a:rPr lang="ja"/>
              <a:t>1st solution</a:t>
            </a:r>
            <a:endParaRPr/>
          </a:p>
          <a:p>
            <a:pPr indent="-342900" lvl="0" marL="457200" rtl="0" algn="l">
              <a:spcBef>
                <a:spcPts val="0"/>
              </a:spcBef>
              <a:spcAft>
                <a:spcPts val="0"/>
              </a:spcAft>
              <a:buSzPts val="1800"/>
              <a:buChar char="-"/>
            </a:pPr>
            <a:r>
              <a:rPr lang="ja"/>
              <a:t>2st solution</a:t>
            </a:r>
            <a:endParaRPr/>
          </a:p>
          <a:p>
            <a:pPr indent="-342900" lvl="0" marL="457200" rtl="0" algn="l">
              <a:spcBef>
                <a:spcPts val="0"/>
              </a:spcBef>
              <a:spcAft>
                <a:spcPts val="0"/>
              </a:spcAft>
              <a:buSzPts val="1800"/>
              <a:buChar char="-"/>
            </a:pPr>
            <a:r>
              <a:rPr lang="ja"/>
              <a:t>3st solution</a:t>
            </a:r>
            <a:endParaRPr/>
          </a:p>
          <a:p>
            <a:pPr indent="-342900" lvl="0" marL="457200" rtl="0" algn="l">
              <a:spcBef>
                <a:spcPts val="0"/>
              </a:spcBef>
              <a:spcAft>
                <a:spcPts val="0"/>
              </a:spcAft>
              <a:buSzPts val="1800"/>
              <a:buChar char="-"/>
            </a:pPr>
            <a:r>
              <a:rPr lang="ja"/>
              <a:t>12st solution</a:t>
            </a:r>
            <a:endParaRPr/>
          </a:p>
          <a:p>
            <a:pPr indent="-342900" lvl="0" marL="457200" rtl="0" algn="l">
              <a:spcBef>
                <a:spcPts val="0"/>
              </a:spcBef>
              <a:spcAft>
                <a:spcPts val="0"/>
              </a:spcAft>
              <a:buSzPts val="1800"/>
              <a:buChar char="-"/>
            </a:pPr>
            <a:r>
              <a:rPr lang="ja"/>
              <a:t>Appendix</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2"/>
          <p:cNvSpPr txBox="1"/>
          <p:nvPr>
            <p:ph idx="1" type="body"/>
          </p:nvPr>
        </p:nvSpPr>
        <p:spPr>
          <a:xfrm>
            <a:off x="0" y="0"/>
            <a:ext cx="9144000" cy="5057100"/>
          </a:xfrm>
          <a:prstGeom prst="rect">
            <a:avLst/>
          </a:prstGeom>
        </p:spPr>
        <p:txBody>
          <a:bodyPr anchorCtr="0" anchor="t" bIns="91425" lIns="91425" spcFirstLastPara="1" rIns="91425" wrap="square" tIns="91425">
            <a:normAutofit fontScale="70000" lnSpcReduction="20000"/>
          </a:bodyPr>
          <a:lstStyle/>
          <a:p>
            <a:pPr indent="0" lvl="0" marL="0" rtl="0" algn="l">
              <a:lnSpc>
                <a:spcPct val="85000"/>
              </a:lnSpc>
              <a:spcBef>
                <a:spcPts val="100"/>
              </a:spcBef>
              <a:spcAft>
                <a:spcPts val="0"/>
              </a:spcAft>
              <a:buNone/>
            </a:pPr>
            <a:r>
              <a:rPr lang="ja" sz="2673"/>
              <a:t>7th Place Solution (CV: 0.1915 / Public: 0.1923 / Private: 0.1822)</a:t>
            </a:r>
            <a:endParaRPr sz="3073"/>
          </a:p>
          <a:p>
            <a:pPr indent="0" lvl="0" marL="0" rtl="0" algn="l">
              <a:lnSpc>
                <a:spcPct val="85000"/>
              </a:lnSpc>
              <a:spcBef>
                <a:spcPts val="400"/>
              </a:spcBef>
              <a:spcAft>
                <a:spcPts val="0"/>
              </a:spcAft>
              <a:buNone/>
            </a:pPr>
            <a:r>
              <a:t/>
            </a:r>
            <a:endParaRPr sz="1700"/>
          </a:p>
          <a:p>
            <a:pPr indent="0" lvl="0" marL="0" rtl="0" algn="l">
              <a:lnSpc>
                <a:spcPct val="85000"/>
              </a:lnSpc>
              <a:spcBef>
                <a:spcPts val="400"/>
              </a:spcBef>
              <a:spcAft>
                <a:spcPts val="0"/>
              </a:spcAft>
              <a:buNone/>
            </a:pPr>
            <a:r>
              <a:rPr lang="ja" sz="1700"/>
              <a:t>全体アプローチ</a:t>
            </a:r>
            <a:endParaRPr sz="1700"/>
          </a:p>
          <a:p>
            <a:pPr indent="-277495" lvl="0" marL="457200" rtl="0" algn="l">
              <a:lnSpc>
                <a:spcPct val="85000"/>
              </a:lnSpc>
              <a:spcBef>
                <a:spcPts val="400"/>
              </a:spcBef>
              <a:spcAft>
                <a:spcPts val="0"/>
              </a:spcAft>
              <a:buClr>
                <a:schemeClr val="accent3"/>
              </a:buClr>
              <a:buSzPct val="100000"/>
              <a:buFont typeface="Proxima Nova"/>
              <a:buAutoNum type="arabicPeriod"/>
            </a:pPr>
            <a:r>
              <a:rPr lang="ja" sz="1100"/>
              <a:t>CNNで差分を予測 → LightGBMでスタッキング</a:t>
            </a:r>
            <a:endParaRPr sz="1100"/>
          </a:p>
          <a:p>
            <a:pPr indent="-277495" lvl="0" marL="457200" rtl="0" algn="l">
              <a:lnSpc>
                <a:spcPct val="85000"/>
              </a:lnSpc>
              <a:spcBef>
                <a:spcPts val="400"/>
              </a:spcBef>
              <a:spcAft>
                <a:spcPts val="0"/>
              </a:spcAft>
              <a:buClr>
                <a:schemeClr val="accent3"/>
              </a:buClr>
              <a:buSzPct val="100000"/>
              <a:buFont typeface="Arial"/>
              <a:buAutoNum type="arabicPeriod"/>
            </a:pPr>
            <a:r>
              <a:rPr lang="ja" sz="1100"/>
              <a:t>CNN → LGBM の構成を 3種類 つくり、それぞれの予測を最終的にアンサンブル（加重平均）</a:t>
            </a:r>
            <a:endParaRPr sz="1100"/>
          </a:p>
          <a:p>
            <a:pPr indent="0" lvl="0" marL="0" rtl="0" algn="l">
              <a:lnSpc>
                <a:spcPct val="85000"/>
              </a:lnSpc>
              <a:spcBef>
                <a:spcPts val="400"/>
              </a:spcBef>
              <a:spcAft>
                <a:spcPts val="0"/>
              </a:spcAft>
              <a:buNone/>
            </a:pPr>
            <a:r>
              <a:rPr lang="ja" sz="1700"/>
              <a:t>1. 差分予測の採用</a:t>
            </a:r>
            <a:endParaRPr sz="1700"/>
          </a:p>
          <a:p>
            <a:pPr indent="-277495" lvl="0" marL="457200" rtl="0" algn="l">
              <a:lnSpc>
                <a:spcPct val="85000"/>
              </a:lnSpc>
              <a:spcBef>
                <a:spcPts val="400"/>
              </a:spcBef>
              <a:spcAft>
                <a:spcPts val="0"/>
              </a:spcAft>
              <a:buClr>
                <a:schemeClr val="accent3"/>
              </a:buClr>
              <a:buSzPct val="100000"/>
              <a:buFont typeface="Arial"/>
              <a:buChar char="●"/>
            </a:pPr>
            <a:r>
              <a:rPr lang="ja" sz="1100"/>
              <a:t>座標を直接予測するのではなく、 x0(そのまま),x1−x0,x2−x1,… のように </a:t>
            </a:r>
            <a:br>
              <a:rPr lang="ja" sz="1100"/>
            </a:br>
            <a:r>
              <a:rPr lang="ja" sz="1100"/>
              <a:t>連続フレーム間の差分 を予測する形に変更</a:t>
            </a:r>
            <a:br>
              <a:rPr lang="ja" sz="1100"/>
            </a:br>
            <a:br>
              <a:rPr lang="ja" sz="1100"/>
            </a:br>
            <a:r>
              <a:rPr lang="ja" sz="1100"/>
              <a:t> x0(そのまま),x1−x0,x2−x1,… x_0(\text{そのまま}), \quad x_1 - x_0, \quad x_2 - x_1, \dots</a:t>
            </a:r>
            <a:br>
              <a:rPr lang="ja" sz="1100"/>
            </a:br>
            <a:endParaRPr sz="1100"/>
          </a:p>
          <a:p>
            <a:pPr indent="-277495" lvl="0" marL="457200" rtl="0" algn="l">
              <a:lnSpc>
                <a:spcPct val="85000"/>
              </a:lnSpc>
              <a:spcBef>
                <a:spcPts val="400"/>
              </a:spcBef>
              <a:spcAft>
                <a:spcPts val="0"/>
              </a:spcAft>
              <a:buClr>
                <a:schemeClr val="accent3"/>
              </a:buClr>
              <a:buSzPct val="100000"/>
              <a:buFont typeface="Proxima Nova"/>
              <a:buChar char="●"/>
            </a:pPr>
            <a:r>
              <a:rPr lang="ja" sz="1100"/>
              <a:t>学習後に差分を累積和で戻して座標値を求める</a:t>
            </a:r>
            <a:br>
              <a:rPr lang="ja" sz="1100"/>
            </a:br>
            <a:endParaRPr sz="1100"/>
          </a:p>
          <a:p>
            <a:pPr indent="-277495" lvl="0" marL="457200" rtl="0" algn="l">
              <a:lnSpc>
                <a:spcPct val="85000"/>
              </a:lnSpc>
              <a:spcBef>
                <a:spcPts val="400"/>
              </a:spcBef>
              <a:spcAft>
                <a:spcPts val="0"/>
              </a:spcAft>
              <a:buClr>
                <a:schemeClr val="accent3"/>
              </a:buClr>
              <a:buSzPct val="100000"/>
              <a:buFont typeface="Proxima Nova"/>
              <a:buChar char="●"/>
            </a:pPr>
            <a:r>
              <a:rPr lang="ja" sz="1100"/>
              <a:t>この工夫で LB が 0.0011 改善</a:t>
            </a:r>
            <a:br>
              <a:rPr lang="ja" sz="1100"/>
            </a:br>
            <a:endParaRPr sz="1100"/>
          </a:p>
          <a:p>
            <a:pPr indent="0" lvl="0" marL="0" rtl="0" algn="l">
              <a:lnSpc>
                <a:spcPct val="85000"/>
              </a:lnSpc>
              <a:spcBef>
                <a:spcPts val="400"/>
              </a:spcBef>
              <a:spcAft>
                <a:spcPts val="0"/>
              </a:spcAft>
              <a:buNone/>
            </a:pPr>
            <a:r>
              <a:rPr lang="ja" sz="1700"/>
              <a:t>2. CNNパート</a:t>
            </a:r>
            <a:endParaRPr sz="1700"/>
          </a:p>
          <a:p>
            <a:pPr indent="-277495" lvl="0" marL="457200" rtl="0" algn="l">
              <a:lnSpc>
                <a:spcPct val="85000"/>
              </a:lnSpc>
              <a:spcBef>
                <a:spcPts val="400"/>
              </a:spcBef>
              <a:spcAft>
                <a:spcPts val="0"/>
              </a:spcAft>
              <a:buClr>
                <a:schemeClr val="accent3"/>
              </a:buClr>
              <a:buSzPct val="100000"/>
              <a:buFont typeface="Arial"/>
              <a:buAutoNum type="arabicPeriod"/>
            </a:pPr>
            <a:r>
              <a:rPr lang="ja" sz="1100"/>
              <a:t>画像情報のみ で学習した CNN (backbone: ResNet200d)</a:t>
            </a:r>
            <a:endParaRPr sz="1100"/>
          </a:p>
          <a:p>
            <a:pPr indent="-277495" lvl="0" marL="457200" rtl="0" algn="l">
              <a:lnSpc>
                <a:spcPct val="85000"/>
              </a:lnSpc>
              <a:spcBef>
                <a:spcPts val="400"/>
              </a:spcBef>
              <a:spcAft>
                <a:spcPts val="0"/>
              </a:spcAft>
              <a:buClr>
                <a:schemeClr val="accent3"/>
              </a:buClr>
              <a:buSzPct val="100000"/>
              <a:buFont typeface="Arial"/>
              <a:buAutoNum type="arabicPeriod"/>
            </a:pPr>
            <a:r>
              <a:rPr lang="ja" sz="1100"/>
              <a:t>画像・Depth・テーブル を合わせた CNN + MLP (backbone: ResNet18)</a:t>
            </a: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各フレーム(t-1.0, t-0.5, t秒)を1モデルに入れる形</a:t>
            </a: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前後シーンの一部情報を補完しながら使う</a:t>
            </a:r>
            <a:endParaRPr sz="1100"/>
          </a:p>
          <a:p>
            <a:pPr indent="0" lvl="0" marL="0" rtl="0" algn="l">
              <a:lnSpc>
                <a:spcPct val="85000"/>
              </a:lnSpc>
              <a:spcBef>
                <a:spcPts val="400"/>
              </a:spcBef>
              <a:spcAft>
                <a:spcPts val="0"/>
              </a:spcAft>
              <a:buNone/>
            </a:pPr>
            <a:r>
              <a:rPr lang="ja" sz="1100"/>
              <a:t>※ ほかにも Augmentation やフレーム処理の工夫を加え、多数モデルを作成</a:t>
            </a:r>
            <a:endParaRPr sz="1100"/>
          </a:p>
          <a:p>
            <a:pPr indent="0" lvl="0" marL="0" rtl="0" algn="l">
              <a:lnSpc>
                <a:spcPct val="85000"/>
              </a:lnSpc>
              <a:spcBef>
                <a:spcPts val="400"/>
              </a:spcBef>
              <a:spcAft>
                <a:spcPts val="0"/>
              </a:spcAft>
              <a:buNone/>
            </a:pPr>
            <a:r>
              <a:rPr lang="ja" sz="1700"/>
              <a:t>3. LightGBMパート</a:t>
            </a:r>
            <a:endParaRPr sz="1700"/>
          </a:p>
          <a:p>
            <a:pPr indent="-277495" lvl="0" marL="457200" rtl="0" algn="l">
              <a:lnSpc>
                <a:spcPct val="85000"/>
              </a:lnSpc>
              <a:spcBef>
                <a:spcPts val="400"/>
              </a:spcBef>
              <a:spcAft>
                <a:spcPts val="0"/>
              </a:spcAft>
              <a:buClr>
                <a:schemeClr val="accent3"/>
              </a:buClr>
              <a:buSzPct val="100000"/>
              <a:buFont typeface="Proxima Nova"/>
              <a:buChar char="●"/>
            </a:pPr>
            <a:r>
              <a:rPr lang="ja" sz="1100"/>
              <a:t>ラグ特徴量の作り方</a:t>
            </a: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シーン内で時刻が飛んでいる(200デシ秒空く)箇所は前後の値を平均補完→ shift → 欠損除去</a:t>
            </a:r>
            <a:endParaRPr sz="1100"/>
          </a:p>
          <a:p>
            <a:pPr indent="-277495" lvl="0" marL="457200" rtl="0" algn="l">
              <a:lnSpc>
                <a:spcPct val="85000"/>
              </a:lnSpc>
              <a:spcBef>
                <a:spcPts val="400"/>
              </a:spcBef>
              <a:spcAft>
                <a:spcPts val="0"/>
              </a:spcAft>
              <a:buClr>
                <a:schemeClr val="accent3"/>
              </a:buClr>
              <a:buSzPct val="100000"/>
              <a:buFont typeface="Arial"/>
              <a:buChar char="●"/>
            </a:pPr>
            <a:r>
              <a:rPr lang="ja" sz="1100"/>
              <a:t>重要なカテゴリ情報(例えば「highway」「intersection」等) をOne-hot化で追加</a:t>
            </a:r>
            <a:endParaRPr sz="1100"/>
          </a:p>
          <a:p>
            <a:pPr indent="-277495" lvl="0" marL="457200" rtl="0" algn="l">
              <a:lnSpc>
                <a:spcPct val="85000"/>
              </a:lnSpc>
              <a:spcBef>
                <a:spcPts val="400"/>
              </a:spcBef>
              <a:spcAft>
                <a:spcPts val="0"/>
              </a:spcAft>
              <a:buClr>
                <a:schemeClr val="accent3"/>
              </a:buClr>
              <a:buSzPct val="100000"/>
              <a:buFont typeface="Proxima Nova"/>
              <a:buChar char="●"/>
            </a:pPr>
            <a:r>
              <a:rPr lang="ja" sz="1100"/>
              <a:t>差分予測を生かした特徴量</a:t>
            </a: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予測済みの [x0,y0,z0],[x1−x0,...] を次以降の予測に利用</a:t>
            </a:r>
            <a:br>
              <a:rPr lang="ja" sz="1100"/>
            </a:br>
            <a:br>
              <a:rPr lang="ja" sz="1100"/>
            </a:br>
            <a:r>
              <a:rPr lang="ja" sz="1100"/>
              <a:t> [x0,y0,z0],[x1−x0,...][x_0,y_0,z_0], [x_1 - x_0, ...]</a:t>
            </a:r>
            <a:br>
              <a:rPr lang="ja" sz="1100"/>
            </a:b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0.5秒間隔の移動距離・速度・加速度を算出→さらにその差分も加える</a:t>
            </a:r>
            <a:br>
              <a:rPr lang="ja" sz="1100"/>
            </a:br>
            <a:endParaRPr sz="1100"/>
          </a:p>
          <a:p>
            <a:pPr indent="-277494" lvl="1" marL="914400" rtl="0" algn="l">
              <a:lnSpc>
                <a:spcPct val="85000"/>
              </a:lnSpc>
              <a:spcBef>
                <a:spcPts val="400"/>
              </a:spcBef>
              <a:spcAft>
                <a:spcPts val="0"/>
              </a:spcAft>
              <a:buClr>
                <a:schemeClr val="accent3"/>
              </a:buClr>
              <a:buSzPct val="100000"/>
              <a:buFont typeface="Proxima Nova"/>
              <a:buChar char="○"/>
            </a:pPr>
            <a:r>
              <a:rPr lang="ja" sz="1100"/>
              <a:t>これが単体モデルとして最も効いた (LB: 0.0041 改善)</a:t>
            </a:r>
            <a:br>
              <a:rPr lang="ja" sz="1100"/>
            </a:br>
            <a:endParaRPr sz="1100"/>
          </a:p>
          <a:p>
            <a:pPr indent="0" lvl="0" marL="0" rtl="0" algn="l">
              <a:lnSpc>
                <a:spcPct val="85000"/>
              </a:lnSpc>
              <a:spcBef>
                <a:spcPts val="400"/>
              </a:spcBef>
              <a:spcAft>
                <a:spcPts val="0"/>
              </a:spcAft>
              <a:buNone/>
            </a:pPr>
            <a:r>
              <a:rPr lang="ja" sz="1700"/>
              <a:t>4. アンサンブル戦略</a:t>
            </a:r>
            <a:endParaRPr sz="1700"/>
          </a:p>
          <a:p>
            <a:pPr indent="-277495" lvl="0" marL="457200" rtl="0" algn="l">
              <a:lnSpc>
                <a:spcPct val="85000"/>
              </a:lnSpc>
              <a:spcBef>
                <a:spcPts val="400"/>
              </a:spcBef>
              <a:spcAft>
                <a:spcPts val="0"/>
              </a:spcAft>
              <a:buClr>
                <a:schemeClr val="accent3"/>
              </a:buClr>
              <a:buSzPct val="100000"/>
              <a:buFont typeface="Arial"/>
              <a:buChar char="●"/>
            </a:pPr>
            <a:r>
              <a:rPr lang="ja" sz="1100"/>
              <a:t>3種類のCNN→LGBMモデルを加重平均</a:t>
            </a:r>
            <a:endParaRPr sz="1100"/>
          </a:p>
          <a:p>
            <a:pPr indent="-277495" lvl="0" marL="457200" rtl="0" algn="l">
              <a:lnSpc>
                <a:spcPct val="85000"/>
              </a:lnSpc>
              <a:spcBef>
                <a:spcPts val="400"/>
              </a:spcBef>
              <a:spcAft>
                <a:spcPts val="0"/>
              </a:spcAft>
              <a:buClr>
                <a:schemeClr val="accent3"/>
              </a:buClr>
              <a:buSzPct val="100000"/>
              <a:buFont typeface="Proxima Nova"/>
              <a:buChar char="●"/>
            </a:pPr>
            <a:r>
              <a:rPr lang="ja" sz="1100"/>
              <a:t>Publicの結果が良い2モデルアンサンブル / CVが良い3モデルアンサンブル を比較・試行</a:t>
            </a:r>
            <a:endParaRPr sz="1100"/>
          </a:p>
          <a:p>
            <a:pPr indent="-277495" lvl="0" marL="457200" rtl="0" algn="l">
              <a:lnSpc>
                <a:spcPct val="85000"/>
              </a:lnSpc>
              <a:spcBef>
                <a:spcPts val="400"/>
              </a:spcBef>
              <a:spcAft>
                <a:spcPts val="0"/>
              </a:spcAft>
              <a:buClr>
                <a:schemeClr val="accent3"/>
              </a:buClr>
              <a:buSzPct val="100000"/>
              <a:buFont typeface="Proxima Nova"/>
              <a:buChar char="●"/>
            </a:pPr>
            <a:r>
              <a:rPr lang="ja" sz="1100"/>
              <a:t>最終的にCV 0.1915 / Public 0.1923 / Private 0.1822</a:t>
            </a:r>
            <a:endParaRPr sz="1100"/>
          </a:p>
          <a:p>
            <a:pPr indent="0" lvl="0" marL="0" rtl="0" algn="l">
              <a:lnSpc>
                <a:spcPct val="85000"/>
              </a:lnSpc>
              <a:spcBef>
                <a:spcPts val="400"/>
              </a:spcBef>
              <a:spcAft>
                <a:spcPts val="400"/>
              </a:spcAft>
              <a:buNone/>
            </a:pPr>
            <a:r>
              <a:t/>
            </a:r>
            <a:endParaRPr sz="1881"/>
          </a:p>
        </p:txBody>
      </p:sp>
      <p:pic>
        <p:nvPicPr>
          <p:cNvPr id="167" name="Google Shape;167;p32"/>
          <p:cNvPicPr preferRelativeResize="0"/>
          <p:nvPr/>
        </p:nvPicPr>
        <p:blipFill>
          <a:blip r:embed="rId3">
            <a:alphaModFix/>
          </a:blip>
          <a:stretch>
            <a:fillRect/>
          </a:stretch>
        </p:blipFill>
        <p:spPr>
          <a:xfrm>
            <a:off x="5043746" y="2286575"/>
            <a:ext cx="3903850" cy="1342150"/>
          </a:xfrm>
          <a:prstGeom prst="rect">
            <a:avLst/>
          </a:prstGeom>
          <a:noFill/>
          <a:ln>
            <a:noFill/>
          </a:ln>
        </p:spPr>
      </p:pic>
      <p:sp>
        <p:nvSpPr>
          <p:cNvPr id="168" name="Google Shape;168;p32"/>
          <p:cNvSpPr txBox="1"/>
          <p:nvPr/>
        </p:nvSpPr>
        <p:spPr>
          <a:xfrm>
            <a:off x="4409700" y="365825"/>
            <a:ext cx="4734300" cy="1718400"/>
          </a:xfrm>
          <a:prstGeom prst="rect">
            <a:avLst/>
          </a:prstGeom>
          <a:noFill/>
          <a:ln>
            <a:noFill/>
          </a:ln>
        </p:spPr>
        <p:txBody>
          <a:bodyPr anchorCtr="0" anchor="t" bIns="91425" lIns="91425" spcFirstLastPara="1" rIns="91425" wrap="square" tIns="91425">
            <a:spAutoFit/>
          </a:bodyPr>
          <a:lstStyle/>
          <a:p>
            <a:pPr indent="0" lvl="0" marL="0" rtl="0" algn="l">
              <a:lnSpc>
                <a:spcPct val="85000"/>
              </a:lnSpc>
              <a:spcBef>
                <a:spcPts val="100"/>
              </a:spcBef>
              <a:spcAft>
                <a:spcPts val="0"/>
              </a:spcAft>
              <a:buNone/>
            </a:pPr>
            <a:r>
              <a:rPr lang="ja" sz="1200">
                <a:solidFill>
                  <a:schemeClr val="accent3"/>
                </a:solidFill>
                <a:latin typeface="Proxima Nova"/>
                <a:ea typeface="Proxima Nova"/>
                <a:cs typeface="Proxima Nova"/>
                <a:sym typeface="Proxima Nova"/>
              </a:rPr>
              <a:t>その他トライアル</a:t>
            </a:r>
            <a:endParaRPr sz="12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画像出力に対するVLMのembedding次元圧縮特徴</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Shiftレンジ変更</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信号機特徴やシーン全体の信号出現回数</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車線情報の抽出(VLM出力や信号機の座標活用)</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CNNのAugmentation変更</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(後日実験) “t-0.5時点の速度・加速度” を予測し、LGBMに再度スタッキング → 最終的にCV 0.1904 / Private 0.1815 へ追加改善</a:t>
            </a:r>
            <a:endParaRPr sz="600">
              <a:solidFill>
                <a:schemeClr val="accent3"/>
              </a:solidFill>
              <a:latin typeface="Proxima Nova"/>
              <a:ea typeface="Proxima Nova"/>
              <a:cs typeface="Proxima Nova"/>
              <a:sym typeface="Proxima Nova"/>
            </a:endParaRPr>
          </a:p>
          <a:p>
            <a:pPr indent="0" lvl="0" marL="0" rtl="0" algn="l">
              <a:lnSpc>
                <a:spcPct val="85000"/>
              </a:lnSpc>
              <a:spcBef>
                <a:spcPts val="400"/>
              </a:spcBef>
              <a:spcAft>
                <a:spcPts val="0"/>
              </a:spcAft>
              <a:buNone/>
            </a:pPr>
            <a:r>
              <a:t/>
            </a:r>
            <a:endParaRPr sz="600">
              <a:solidFill>
                <a:schemeClr val="accent3"/>
              </a:solidFill>
              <a:latin typeface="Proxima Nova"/>
              <a:ea typeface="Proxima Nova"/>
              <a:cs typeface="Proxima Nova"/>
              <a:sym typeface="Proxima Nova"/>
            </a:endParaRPr>
          </a:p>
          <a:p>
            <a:pPr indent="0" lvl="0" marL="0" rtl="0" algn="l">
              <a:lnSpc>
                <a:spcPct val="85000"/>
              </a:lnSpc>
              <a:spcBef>
                <a:spcPts val="400"/>
              </a:spcBef>
              <a:spcAft>
                <a:spcPts val="0"/>
              </a:spcAft>
              <a:buNone/>
            </a:pPr>
            <a:r>
              <a:rPr lang="ja" sz="600">
                <a:solidFill>
                  <a:schemeClr val="accent3"/>
                </a:solidFill>
                <a:latin typeface="Proxima Nova"/>
                <a:ea typeface="Proxima Nova"/>
                <a:cs typeface="Proxima Nova"/>
                <a:sym typeface="Proxima Nova"/>
              </a:rPr>
              <a:t>まとめ</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座標を差分予測するというアイデアを軸に、CNN + LGBM の2段構成を3パターン作成し加重平均</a:t>
            </a:r>
            <a:endParaRPr sz="600">
              <a:solidFill>
                <a:schemeClr val="accent3"/>
              </a:solidFill>
              <a:latin typeface="Proxima Nova"/>
              <a:ea typeface="Proxima Nova"/>
              <a:cs typeface="Proxima Nova"/>
              <a:sym typeface="Proxima Nova"/>
            </a:endParaRPr>
          </a:p>
          <a:p>
            <a:pPr indent="-266700" lvl="0" marL="457200" rtl="0" algn="l">
              <a:lnSpc>
                <a:spcPct val="85000"/>
              </a:lnSpc>
              <a:spcBef>
                <a:spcPts val="400"/>
              </a:spcBef>
              <a:spcAft>
                <a:spcPts val="400"/>
              </a:spcAft>
              <a:buClr>
                <a:schemeClr val="accent3"/>
              </a:buClr>
              <a:buSzPts val="600"/>
              <a:buFont typeface="Proxima Nova"/>
              <a:buChar char="●"/>
            </a:pPr>
            <a:r>
              <a:rPr lang="ja" sz="600">
                <a:solidFill>
                  <a:schemeClr val="accent3"/>
                </a:solidFill>
                <a:latin typeface="Proxima Nova"/>
                <a:ea typeface="Proxima Nova"/>
                <a:cs typeface="Proxima Nova"/>
                <a:sym typeface="Proxima Nova"/>
              </a:rPr>
              <a:t>時系列の飛びを補完し、連続的に差分を活用した特徴量を充実させることで精度を上げている</a:t>
            </a:r>
            <a:endParaRPr sz="900">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discussion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4"/>
          <p:cNvSpPr txBox="1"/>
          <p:nvPr>
            <p:ph type="title"/>
          </p:nvPr>
        </p:nvSpPr>
        <p:spPr>
          <a:xfrm>
            <a:off x="311700" y="64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solidFill>
                  <a:srgbClr val="1C4587"/>
                </a:solidFill>
              </a:rPr>
              <a:t>とくになし</a:t>
            </a:r>
            <a:endParaRPr>
              <a:solidFill>
                <a:srgbClr val="1C4587"/>
              </a:solidFill>
            </a:endParaRPr>
          </a:p>
        </p:txBody>
      </p:sp>
      <p:sp>
        <p:nvSpPr>
          <p:cNvPr id="179" name="Google Shape;179;p34"/>
          <p:cNvSpPr txBox="1"/>
          <p:nvPr>
            <p:ph idx="1" type="body"/>
          </p:nvPr>
        </p:nvSpPr>
        <p:spPr>
          <a:xfrm>
            <a:off x="311700" y="695275"/>
            <a:ext cx="8520600" cy="4221300"/>
          </a:xfrm>
          <a:prstGeom prst="rect">
            <a:avLst/>
          </a:prstGeom>
        </p:spPr>
        <p:txBody>
          <a:bodyPr anchorCtr="0" anchor="t" bIns="91425" lIns="91425" spcFirstLastPara="1" rIns="91425" wrap="square" tIns="91425">
            <a:noAutofit/>
          </a:bodyPr>
          <a:lstStyle/>
          <a:p>
            <a:pPr indent="-307975" lvl="0" marL="457200" rtl="0" algn="l">
              <a:spcBef>
                <a:spcPts val="0"/>
              </a:spcBef>
              <a:spcAft>
                <a:spcPts val="0"/>
              </a:spcAft>
              <a:buSzPts val="1250"/>
              <a:buChar char="-"/>
            </a:pPr>
            <a:r>
              <a:rPr lang="ja" sz="1250">
                <a:solidFill>
                  <a:srgbClr val="666666"/>
                </a:solidFill>
              </a:rPr>
              <a:t>https://www.kaggle.com/competitions/nfl-player-contact-detectionがプレイヤー接触検出のが類似コンペなこと</a:t>
            </a:r>
            <a:endParaRPr sz="1250">
              <a:highlight>
                <a:srgbClr val="FFFFFF"/>
              </a:highlight>
            </a:endParaRPr>
          </a:p>
          <a:p>
            <a:pPr indent="0" lvl="0" marL="0" rtl="0" algn="l">
              <a:spcBef>
                <a:spcPts val="1200"/>
              </a:spcBef>
              <a:spcAft>
                <a:spcPts val="0"/>
              </a:spcAft>
              <a:buNone/>
            </a:pPr>
            <a:r>
              <a:t/>
            </a:r>
            <a:endParaRPr sz="1250">
              <a:solidFill>
                <a:srgbClr val="666666"/>
              </a:solidFill>
            </a:endParaRPr>
          </a:p>
          <a:p>
            <a:pPr indent="0" lvl="0" marL="0" rtl="0" algn="l">
              <a:spcBef>
                <a:spcPts val="1200"/>
              </a:spcBef>
              <a:spcAft>
                <a:spcPts val="0"/>
              </a:spcAft>
              <a:buNone/>
            </a:pPr>
            <a:r>
              <a:t/>
            </a:r>
            <a:endParaRPr sz="1250">
              <a:solidFill>
                <a:srgbClr val="666666"/>
              </a:solidFill>
            </a:endParaRPr>
          </a:p>
          <a:p>
            <a:pPr indent="0" lvl="0" marL="0" rtl="0" algn="l">
              <a:spcBef>
                <a:spcPts val="1200"/>
              </a:spcBef>
              <a:spcAft>
                <a:spcPts val="1200"/>
              </a:spcAft>
              <a:buNone/>
            </a:pPr>
            <a:r>
              <a:t/>
            </a:r>
            <a:endParaRPr sz="1250">
              <a:solidFill>
                <a:srgbClr val="666666"/>
              </a:solidFill>
            </a:endParaRPr>
          </a:p>
        </p:txBody>
      </p:sp>
      <p:pic>
        <p:nvPicPr>
          <p:cNvPr id="180" name="Google Shape;180;p34"/>
          <p:cNvPicPr preferRelativeResize="0"/>
          <p:nvPr/>
        </p:nvPicPr>
        <p:blipFill>
          <a:blip r:embed="rId3">
            <a:alphaModFix/>
          </a:blip>
          <a:stretch>
            <a:fillRect/>
          </a:stretch>
        </p:blipFill>
        <p:spPr>
          <a:xfrm>
            <a:off x="2668800" y="1182775"/>
            <a:ext cx="4572000" cy="3429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EDA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idx="1" type="body"/>
          </p:nvPr>
        </p:nvSpPr>
        <p:spPr>
          <a:xfrm>
            <a:off x="0" y="0"/>
            <a:ext cx="9144000" cy="49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sz="2345"/>
              <a:t>やること</a:t>
            </a:r>
            <a:endParaRPr sz="2345"/>
          </a:p>
          <a:p>
            <a:pPr indent="-342900" lvl="0" marL="457200" rtl="0" algn="l">
              <a:spcBef>
                <a:spcPts val="1200"/>
              </a:spcBef>
              <a:spcAft>
                <a:spcPts val="0"/>
              </a:spcAft>
              <a:buSzPts val="1800"/>
              <a:buChar char="-"/>
            </a:pPr>
            <a:r>
              <a:rPr lang="ja" sz="1050">
                <a:solidFill>
                  <a:srgbClr val="24292E"/>
                </a:solidFill>
                <a:highlight>
                  <a:srgbClr val="FFFFFF"/>
                </a:highlight>
                <a:latin typeface="Arial"/>
                <a:ea typeface="Arial"/>
                <a:cs typeface="Arial"/>
                <a:sym typeface="Arial"/>
              </a:rPr>
              <a:t>実際の走行シーンのカメラ画像と、信号検出結果、車両の状態データから車両の位置を</a:t>
            </a:r>
            <a:br>
              <a:rPr lang="ja" sz="1050">
                <a:solidFill>
                  <a:srgbClr val="24292E"/>
                </a:solidFill>
                <a:highlight>
                  <a:srgbClr val="FFFFFF"/>
                </a:highlight>
                <a:latin typeface="Arial"/>
                <a:ea typeface="Arial"/>
                <a:cs typeface="Arial"/>
                <a:sym typeface="Arial"/>
              </a:rPr>
            </a:br>
            <a:r>
              <a:rPr lang="ja" sz="1050">
                <a:solidFill>
                  <a:srgbClr val="24292E"/>
                </a:solidFill>
                <a:highlight>
                  <a:srgbClr val="FFFFFF"/>
                </a:highlight>
                <a:latin typeface="Arial"/>
                <a:ea typeface="Arial"/>
                <a:cs typeface="Arial"/>
                <a:sym typeface="Arial"/>
              </a:rPr>
              <a:t>6つの点から予測する必要がありそれぞれ (x, y, z) の3つの座標を持ちます。ですので結局ある走行時情報から18個の値を予測する問題</a:t>
            </a:r>
            <a:endParaRPr/>
          </a:p>
          <a:p>
            <a:pPr indent="0" lvl="0" marL="0" rtl="0" algn="l">
              <a:spcBef>
                <a:spcPts val="1200"/>
              </a:spcBef>
              <a:spcAft>
                <a:spcPts val="0"/>
              </a:spcAft>
              <a:buNone/>
            </a:pPr>
            <a:r>
              <a:rPr lang="ja" sz="2345"/>
              <a:t>データ</a:t>
            </a:r>
            <a:endParaRPr sz="2345"/>
          </a:p>
          <a:p>
            <a:pPr indent="-342900" lvl="0" marL="457200" rtl="0" algn="l">
              <a:spcBef>
                <a:spcPts val="1200"/>
              </a:spcBef>
              <a:spcAft>
                <a:spcPts val="0"/>
              </a:spcAft>
              <a:buSzPts val="1800"/>
              <a:buChar char="-"/>
            </a:pPr>
            <a:r>
              <a:rPr lang="ja"/>
              <a:t>['/analysis/data/raw/images',</a:t>
            </a:r>
            <a:endParaRPr/>
          </a:p>
          <a:p>
            <a:pPr indent="-342900" lvl="0" marL="457200" rtl="0" algn="l">
              <a:spcBef>
                <a:spcPts val="0"/>
              </a:spcBef>
              <a:spcAft>
                <a:spcPts val="0"/>
              </a:spcAft>
              <a:buSzPts val="1800"/>
              <a:buChar char="-"/>
            </a:pPr>
            <a:r>
              <a:rPr lang="ja"/>
              <a:t> '/analysis/data/raw/test_features.csv',</a:t>
            </a:r>
            <a:endParaRPr/>
          </a:p>
          <a:p>
            <a:pPr indent="-342900" lvl="0" marL="457200" rtl="0" algn="l">
              <a:spcBef>
                <a:spcPts val="0"/>
              </a:spcBef>
              <a:spcAft>
                <a:spcPts val="0"/>
              </a:spcAft>
              <a:buSzPts val="1800"/>
              <a:buChar char="-"/>
            </a:pPr>
            <a:r>
              <a:rPr lang="ja"/>
              <a:t> '/analysis/data/raw/atmacup18_dataset.zip',</a:t>
            </a:r>
            <a:endParaRPr/>
          </a:p>
          <a:p>
            <a:pPr indent="-342900" lvl="0" marL="457200" rtl="0" algn="l">
              <a:spcBef>
                <a:spcPts val="0"/>
              </a:spcBef>
              <a:spcAft>
                <a:spcPts val="0"/>
              </a:spcAft>
              <a:buSzPts val="1800"/>
              <a:buChar char="-"/>
            </a:pPr>
            <a:r>
              <a:rPr lang="ja"/>
              <a:t> '/analysis/data/raw/</a:t>
            </a:r>
            <a:r>
              <a:rPr lang="ja">
                <a:highlight>
                  <a:schemeClr val="accent6"/>
                </a:highlight>
              </a:rPr>
              <a:t>train_features.csv</a:t>
            </a:r>
            <a:r>
              <a:rPr lang="ja"/>
              <a:t>',</a:t>
            </a:r>
            <a:endParaRPr/>
          </a:p>
          <a:p>
            <a:pPr indent="-342900" lvl="0" marL="457200" rtl="0" algn="l">
              <a:spcBef>
                <a:spcPts val="0"/>
              </a:spcBef>
              <a:spcAft>
                <a:spcPts val="0"/>
              </a:spcAft>
              <a:buSzPts val="1800"/>
              <a:buChar char="-"/>
            </a:pPr>
            <a:r>
              <a:rPr lang="ja"/>
              <a:t> '/analysis/data/raw/traffic_lights']</a:t>
            </a:r>
            <a:endParaRPr/>
          </a:p>
          <a:p>
            <a:pPr indent="0" lvl="0" marL="0" rtl="0" algn="l">
              <a:spcBef>
                <a:spcPts val="1200"/>
              </a:spcBef>
              <a:spcAft>
                <a:spcPts val="0"/>
              </a:spcAft>
              <a:buNone/>
            </a:pPr>
            <a:r>
              <a:rPr lang="ja" sz="2345"/>
              <a:t>評価</a:t>
            </a:r>
            <a:endParaRPr/>
          </a:p>
          <a:p>
            <a:pPr indent="-342900" lvl="0" marL="457200" rtl="0" algn="l">
              <a:spcBef>
                <a:spcPts val="1200"/>
              </a:spcBef>
              <a:spcAft>
                <a:spcPts val="0"/>
              </a:spcAft>
              <a:buSzPts val="1800"/>
              <a:buChar char="-"/>
            </a:pPr>
            <a:r>
              <a:rPr lang="ja" sz="1200">
                <a:solidFill>
                  <a:srgbClr val="333333"/>
                </a:solidFill>
                <a:highlight>
                  <a:srgbClr val="FFFFFF"/>
                </a:highlight>
                <a:latin typeface="Arial"/>
                <a:ea typeface="Arial"/>
                <a:cs typeface="Arial"/>
                <a:sym typeface="Arial"/>
              </a:rPr>
              <a:t>絶対値誤差の平均</a:t>
            </a:r>
            <a:endParaRPr/>
          </a:p>
        </p:txBody>
      </p:sp>
      <p:graphicFrame>
        <p:nvGraphicFramePr>
          <p:cNvPr id="77" name="Google Shape;77;p16"/>
          <p:cNvGraphicFramePr/>
          <p:nvPr/>
        </p:nvGraphicFramePr>
        <p:xfrm>
          <a:off x="5179850" y="1292600"/>
          <a:ext cx="3000000" cy="3000000"/>
        </p:xfrm>
        <a:graphic>
          <a:graphicData uri="http://schemas.openxmlformats.org/drawingml/2006/table">
            <a:tbl>
              <a:tblPr>
                <a:noFill/>
                <a:tableStyleId>{D65AADDF-0BBB-4741-BB6A-0876D8293F00}</a:tableStyleId>
              </a:tblPr>
              <a:tblGrid>
                <a:gridCol w="1381350"/>
                <a:gridCol w="2582800"/>
              </a:tblGrid>
              <a:tr h="558450">
                <a:tc>
                  <a:txBody>
                    <a:bodyPr/>
                    <a:lstStyle/>
                    <a:p>
                      <a:pPr indent="0" lvl="0" marL="0" rtl="0" algn="l">
                        <a:spcBef>
                          <a:spcPts val="0"/>
                        </a:spcBef>
                        <a:spcAft>
                          <a:spcPts val="0"/>
                        </a:spcAft>
                        <a:buNone/>
                      </a:pPr>
                      <a:r>
                        <a:t/>
                      </a:r>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r">
                        <a:lnSpc>
                          <a:spcPct val="115000"/>
                        </a:lnSpc>
                        <a:spcBef>
                          <a:spcPts val="800"/>
                        </a:spcBef>
                        <a:spcAft>
                          <a:spcPts val="1100"/>
                        </a:spcAft>
                        <a:buNone/>
                      </a:pPr>
                      <a:r>
                        <a:rPr b="1" lang="ja" sz="1200">
                          <a:solidFill>
                            <a:srgbClr val="333333"/>
                          </a:solidFill>
                          <a:highlight>
                            <a:srgbClr val="FFFFFF"/>
                          </a:highlight>
                        </a:rPr>
                        <a:t>0</a:t>
                      </a:r>
                      <a:endParaRPr b="1"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ID</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00066be8e203</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vEgo</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5.701526</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aEgo</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1.538456</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973475">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steeringAngleDeg</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-2.165777</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steeringTorque</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-139.0</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brake</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0.0</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brakePressed</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False</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gas</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0.25</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gasPressed</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True</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gearShifter</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drive</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leftBlinker</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False</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7675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rightBlinker</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False</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x_0</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2.82959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y_0</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0.032226</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z_0</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0.045187</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x_1</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6.231999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y_1</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0.065895</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z_1</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0.107974</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x_2</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9.785009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y_2</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0.124972</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z_2</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0.203649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x_3</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13.485472</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y_3</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0.163448</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z_3</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0.302818</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x_4</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17.574227</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y_4</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0.174289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z_4</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0.406331</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x_5</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21.951269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y_5</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0.199503</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r h="558450">
                <a:tc>
                  <a:txBody>
                    <a:bodyPr/>
                    <a:lstStyle/>
                    <a:p>
                      <a:pPr indent="0" lvl="0" marL="0" rtl="0" algn="ctr">
                        <a:lnSpc>
                          <a:spcPct val="115000"/>
                        </a:lnSpc>
                        <a:spcBef>
                          <a:spcPts val="800"/>
                        </a:spcBef>
                        <a:spcAft>
                          <a:spcPts val="1100"/>
                        </a:spcAft>
                        <a:buNone/>
                      </a:pPr>
                      <a:r>
                        <a:rPr b="1" lang="ja" sz="1200">
                          <a:solidFill>
                            <a:srgbClr val="333333"/>
                          </a:solidFill>
                          <a:highlight>
                            <a:srgbClr val="FFFFFF"/>
                          </a:highlight>
                        </a:rPr>
                        <a:t>z_5</a:t>
                      </a:r>
                      <a:endParaRPr b="1" sz="1200">
                        <a:solidFill>
                          <a:srgbClr val="333333"/>
                        </a:solidFill>
                        <a:highlight>
                          <a:srgbClr val="FFFFFF"/>
                        </a:highlight>
                      </a:endParaRPr>
                    </a:p>
                  </a:txBody>
                  <a:tcPr marT="57150" marB="57150" marR="123825" marL="123825" anchor="ctr">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 sz="1200">
                          <a:solidFill>
                            <a:srgbClr val="333333"/>
                          </a:solidFill>
                          <a:highlight>
                            <a:srgbClr val="FFFFFF"/>
                          </a:highlight>
                        </a:rPr>
                        <a:t>0.485079</a:t>
                      </a:r>
                      <a:endParaRPr sz="1200">
                        <a:solidFill>
                          <a:srgbClr val="333333"/>
                        </a:solidFill>
                        <a:highlight>
                          <a:srgbClr val="FFFFFF"/>
                        </a:highlight>
                      </a:endParaRPr>
                    </a:p>
                  </a:txBody>
                  <a:tcPr marT="57150" marB="57150" marR="123825" marL="123825">
                    <a:lnL cap="flat" cmpd="sng" w="12700">
                      <a:solidFill>
                        <a:srgbClr val="D6D6D6"/>
                      </a:solidFill>
                      <a:prstDash val="solid"/>
                      <a:round/>
                      <a:headEnd len="sm" w="sm" type="none"/>
                      <a:tailEnd len="sm" w="sm" type="none"/>
                    </a:lnL>
                    <a:lnR cap="flat" cmpd="sng" w="12700">
                      <a:solidFill>
                        <a:srgbClr val="D6D6D6"/>
                      </a:solidFill>
                      <a:prstDash val="solid"/>
                      <a:round/>
                      <a:headEnd len="sm" w="sm" type="none"/>
                      <a:tailEnd len="sm" w="sm" type="none"/>
                    </a:lnR>
                    <a:lnT cap="flat" cmpd="sng" w="12700">
                      <a:solidFill>
                        <a:srgbClr val="D6D6D6"/>
                      </a:solidFill>
                      <a:prstDash val="solid"/>
                      <a:round/>
                      <a:headEnd len="sm" w="sm" type="none"/>
                      <a:tailEnd len="sm" w="sm" type="none"/>
                    </a:lnT>
                    <a:lnB cap="flat" cmpd="sng" w="12700">
                      <a:solidFill>
                        <a:srgbClr val="D6D6D6"/>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idx="1" type="body"/>
          </p:nvPr>
        </p:nvSpPr>
        <p:spPr>
          <a:xfrm>
            <a:off x="39300" y="0"/>
            <a:ext cx="9144000" cy="49164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ja" sz="2345"/>
              <a:t>予測の分布</a:t>
            </a:r>
            <a:endParaRPr sz="2345"/>
          </a:p>
          <a:p>
            <a:pPr indent="-291465" lvl="0" marL="457200" rtl="0" algn="l">
              <a:spcBef>
                <a:spcPts val="1200"/>
              </a:spcBef>
              <a:spcAft>
                <a:spcPts val="0"/>
              </a:spcAft>
              <a:buSzPct val="100000"/>
              <a:buChar char="-"/>
            </a:pPr>
            <a:r>
              <a:rPr lang="ja"/>
              <a:t>* 値が大きく変わるのは `x` 系の値</a:t>
            </a:r>
            <a:endParaRPr/>
          </a:p>
          <a:p>
            <a:pPr indent="-291465" lvl="0" marL="457200" rtl="0" algn="l">
              <a:spcBef>
                <a:spcPts val="0"/>
              </a:spcBef>
              <a:spcAft>
                <a:spcPts val="0"/>
              </a:spcAft>
              <a:buSzPct val="100000"/>
              <a:buChar char="-"/>
            </a:pPr>
            <a:r>
              <a:rPr lang="ja"/>
              <a:t>* `x` の値の変化は線形に見える. </a:t>
            </a:r>
            <a:br>
              <a:rPr lang="ja"/>
            </a:br>
            <a:r>
              <a:rPr lang="ja"/>
              <a:t>これは車は動いたらすぐ止まれないからっぽ</a:t>
            </a:r>
            <a:endParaRPr/>
          </a:p>
          <a:p>
            <a:pPr indent="-291465" lvl="0" marL="457200" rtl="0" algn="l">
              <a:spcBef>
                <a:spcPts val="0"/>
              </a:spcBef>
              <a:spcAft>
                <a:spcPts val="0"/>
              </a:spcAft>
              <a:buSzPct val="100000"/>
              <a:buChar char="-"/>
            </a:pPr>
            <a:r>
              <a:rPr lang="ja"/>
              <a:t>* `y` の値はプラスとマイナスに同じぐらい分布。</a:t>
            </a:r>
            <a:br>
              <a:rPr lang="ja"/>
            </a:br>
            <a:r>
              <a:rPr lang="ja"/>
              <a:t>これは右に曲がるケースと左に曲がるケースが</a:t>
            </a:r>
            <a:br>
              <a:rPr lang="ja"/>
            </a:br>
            <a:r>
              <a:rPr lang="ja"/>
              <a:t>同じぐらいあるからと言えそ.</a:t>
            </a:r>
            <a:endParaRPr/>
          </a:p>
          <a:p>
            <a:pPr indent="-291465" lvl="0" marL="457200" rtl="0" algn="l">
              <a:spcBef>
                <a:spcPts val="0"/>
              </a:spcBef>
              <a:spcAft>
                <a:spcPts val="0"/>
              </a:spcAft>
              <a:buSzPct val="100000"/>
              <a:buChar char="-"/>
            </a:pPr>
            <a:r>
              <a:rPr lang="ja"/>
              <a:t>* `z` の値はほかの2つと比べて一番動きの幅が小さい.</a:t>
            </a:r>
            <a:br>
              <a:rPr lang="ja"/>
            </a:br>
            <a:r>
              <a:rPr lang="ja"/>
              <a:t>よーわからない</a:t>
            </a:r>
            <a:endParaRPr/>
          </a:p>
          <a:p>
            <a:pPr indent="0" lvl="0" marL="0" rtl="0" algn="l">
              <a:spcBef>
                <a:spcPts val="1200"/>
              </a:spcBef>
              <a:spcAft>
                <a:spcPts val="0"/>
              </a:spcAft>
              <a:buNone/>
            </a:pPr>
            <a:r>
              <a:rPr lang="ja" sz="2345"/>
              <a:t>train_features.csv</a:t>
            </a:r>
            <a:endParaRPr sz="2345"/>
          </a:p>
          <a:p>
            <a:pPr indent="-291465" lvl="0" marL="457200" rtl="0" algn="l">
              <a:spcBef>
                <a:spcPts val="1200"/>
              </a:spcBef>
              <a:spcAft>
                <a:spcPts val="0"/>
              </a:spcAft>
              <a:buSzPct val="100000"/>
              <a:buChar char="-"/>
            </a:pPr>
            <a:r>
              <a:rPr lang="ja"/>
              <a:t>- ID: 走行 ID.</a:t>
            </a:r>
            <a:endParaRPr/>
          </a:p>
          <a:p>
            <a:pPr indent="-291465" lvl="0" marL="457200" rtl="0" algn="l">
              <a:spcBef>
                <a:spcPts val="0"/>
              </a:spcBef>
              <a:spcAft>
                <a:spcPts val="0"/>
              </a:spcAft>
              <a:buSzPct val="100000"/>
              <a:buChar char="-"/>
            </a:pPr>
            <a:r>
              <a:rPr lang="ja"/>
              <a:t>    - ID は **`{シーンID}_{シーンのデシ秒数}`**で構成</a:t>
            </a:r>
            <a:endParaRPr/>
          </a:p>
          <a:p>
            <a:pPr indent="-291465" lvl="0" marL="457200" rtl="0" algn="l">
              <a:spcBef>
                <a:spcPts val="0"/>
              </a:spcBef>
              <a:spcAft>
                <a:spcPts val="0"/>
              </a:spcAft>
              <a:buSzPct val="100000"/>
              <a:buChar char="-"/>
            </a:pPr>
            <a:r>
              <a:rPr lang="ja"/>
              <a:t>    - 例えば **`"0a7d64c1e7fda174fc26c7cedd49d7"`** </a:t>
            </a:r>
            <a:br>
              <a:rPr lang="ja"/>
            </a:br>
            <a:r>
              <a:rPr lang="ja"/>
              <a:t>であればシーン ID **`0a7d64c1e7fda174fc26c7ce`**</a:t>
            </a:r>
            <a:br>
              <a:rPr lang="ja"/>
            </a:br>
            <a:r>
              <a:rPr lang="ja"/>
              <a:t> の 32 秒経過時の走行情報</a:t>
            </a:r>
            <a:endParaRPr/>
          </a:p>
          <a:p>
            <a:pPr indent="-291465" lvl="0" marL="457200" rtl="0" algn="l">
              <a:spcBef>
                <a:spcPts val="0"/>
              </a:spcBef>
              <a:spcAft>
                <a:spcPts val="0"/>
              </a:spcAft>
              <a:buSzPct val="100000"/>
              <a:buChar char="-"/>
            </a:pPr>
            <a:r>
              <a:rPr lang="ja"/>
              <a:t>- vEgo: 車の速度。単位は [m/s]。</a:t>
            </a:r>
            <a:endParaRPr/>
          </a:p>
          <a:p>
            <a:pPr indent="-291465" lvl="0" marL="457200" rtl="0" algn="l">
              <a:spcBef>
                <a:spcPts val="0"/>
              </a:spcBef>
              <a:spcAft>
                <a:spcPts val="0"/>
              </a:spcAft>
              <a:buSzPct val="100000"/>
              <a:buChar char="-"/>
            </a:pPr>
            <a:r>
              <a:rPr lang="ja"/>
              <a:t>- aEgo: 車の加速度。単位は [m/s^2]。</a:t>
            </a:r>
            <a:endParaRPr/>
          </a:p>
          <a:p>
            <a:pPr indent="-291465" lvl="0" marL="457200" rtl="0" algn="l">
              <a:spcBef>
                <a:spcPts val="0"/>
              </a:spcBef>
              <a:spcAft>
                <a:spcPts val="0"/>
              </a:spcAft>
              <a:buSzPct val="100000"/>
              <a:buChar char="-"/>
            </a:pPr>
            <a:r>
              <a:rPr lang="ja"/>
              <a:t>- steeringAngleDeg: ハンドル角度. 単位は度数で半時計回りが正。</a:t>
            </a:r>
            <a:endParaRPr/>
          </a:p>
          <a:p>
            <a:pPr indent="-291465" lvl="0" marL="457200" rtl="0" algn="l">
              <a:spcBef>
                <a:spcPts val="0"/>
              </a:spcBef>
              <a:spcAft>
                <a:spcPts val="0"/>
              </a:spcAft>
              <a:buSzPct val="100000"/>
              <a:buChar char="-"/>
            </a:pPr>
            <a:r>
              <a:rPr lang="ja"/>
              <a:t>- steeringTorque: ハンドルのトルク。単位は N・mで半時計回りが正です。</a:t>
            </a:r>
            <a:endParaRPr/>
          </a:p>
          <a:p>
            <a:pPr indent="-291465" lvl="0" marL="457200" rtl="0" algn="l">
              <a:spcBef>
                <a:spcPts val="0"/>
              </a:spcBef>
              <a:spcAft>
                <a:spcPts val="0"/>
              </a:spcAft>
              <a:buSzPct val="100000"/>
              <a:buChar char="-"/>
            </a:pPr>
            <a:r>
              <a:rPr lang="ja"/>
              <a:t>- brake: ブレーキペダルのふまれ具合。 0 ~ 1 の間の値で一番奥までふまれている場合が1。</a:t>
            </a:r>
            <a:endParaRPr/>
          </a:p>
          <a:p>
            <a:pPr indent="-291465" lvl="0" marL="457200" rtl="0" algn="l">
              <a:spcBef>
                <a:spcPts val="0"/>
              </a:spcBef>
              <a:spcAft>
                <a:spcPts val="0"/>
              </a:spcAft>
              <a:buSzPct val="100000"/>
              <a:buChar char="-"/>
            </a:pPr>
            <a:r>
              <a:rPr lang="ja"/>
              <a:t>- brakePressed: ブレーキペダルがふまれているかどうか。</a:t>
            </a:r>
            <a:endParaRPr/>
          </a:p>
          <a:p>
            <a:pPr indent="-291465" lvl="0" marL="457200" rtl="0" algn="l">
              <a:spcBef>
                <a:spcPts val="0"/>
              </a:spcBef>
              <a:spcAft>
                <a:spcPts val="0"/>
              </a:spcAft>
              <a:buSzPct val="100000"/>
              <a:buChar char="-"/>
            </a:pPr>
            <a:r>
              <a:rPr lang="ja"/>
              <a:t>- gas: アクセルペダルのふまれ具合。 0 ~ 1 の間の値で一番奥までふまれている場合が1。</a:t>
            </a:r>
            <a:endParaRPr/>
          </a:p>
          <a:p>
            <a:pPr indent="-291465" lvl="0" marL="457200" rtl="0" algn="l">
              <a:spcBef>
                <a:spcPts val="0"/>
              </a:spcBef>
              <a:spcAft>
                <a:spcPts val="0"/>
              </a:spcAft>
              <a:buSzPct val="100000"/>
              <a:buChar char="-"/>
            </a:pPr>
            <a:r>
              <a:rPr lang="ja"/>
              <a:t>- gasPressed: アクセルペダルがふまれているかどうか。</a:t>
            </a:r>
            <a:endParaRPr/>
          </a:p>
          <a:p>
            <a:pPr indent="-291465" lvl="0" marL="457200" rtl="0" algn="l">
              <a:spcBef>
                <a:spcPts val="0"/>
              </a:spcBef>
              <a:spcAft>
                <a:spcPts val="0"/>
              </a:spcAft>
              <a:buSzPct val="100000"/>
              <a:buChar char="-"/>
            </a:pPr>
            <a:r>
              <a:rPr lang="ja"/>
              <a:t>- gearShifter: シフトノブの状態</a:t>
            </a:r>
            <a:endParaRPr/>
          </a:p>
          <a:p>
            <a:pPr indent="-291465" lvl="0" marL="457200" rtl="0" algn="l">
              <a:spcBef>
                <a:spcPts val="0"/>
              </a:spcBef>
              <a:spcAft>
                <a:spcPts val="0"/>
              </a:spcAft>
              <a:buSzPct val="100000"/>
              <a:buChar char="-"/>
            </a:pPr>
            <a:r>
              <a:rPr lang="ja"/>
              <a:t>- leftBlinker: 左のウィンカーがついているかどうか</a:t>
            </a:r>
            <a:endParaRPr/>
          </a:p>
          <a:p>
            <a:pPr indent="-291465" lvl="0" marL="457200" rtl="0" algn="l">
              <a:spcBef>
                <a:spcPts val="0"/>
              </a:spcBef>
              <a:spcAft>
                <a:spcPts val="0"/>
              </a:spcAft>
              <a:buSzPct val="100000"/>
              <a:buChar char="-"/>
            </a:pPr>
            <a:r>
              <a:rPr lang="ja"/>
              <a:t>- rightBlinker: 右のウィンカーが付いているかどうか</a:t>
            </a:r>
            <a:endParaRPr/>
          </a:p>
        </p:txBody>
      </p:sp>
      <p:pic>
        <p:nvPicPr>
          <p:cNvPr id="83" name="Google Shape;83;p17"/>
          <p:cNvPicPr preferRelativeResize="0"/>
          <p:nvPr/>
        </p:nvPicPr>
        <p:blipFill>
          <a:blip r:embed="rId3">
            <a:alphaModFix/>
          </a:blip>
          <a:stretch>
            <a:fillRect/>
          </a:stretch>
        </p:blipFill>
        <p:spPr>
          <a:xfrm>
            <a:off x="3237223" y="-2"/>
            <a:ext cx="5877349" cy="3067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idx="1" type="body"/>
          </p:nvPr>
        </p:nvSpPr>
        <p:spPr>
          <a:xfrm>
            <a:off x="39300" y="0"/>
            <a:ext cx="9104700" cy="4916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SzPts val="852"/>
              <a:buNone/>
            </a:pPr>
            <a:r>
              <a:rPr lang="ja" sz="1717"/>
              <a:t>traffic_lights: 信号機の情報</a:t>
            </a:r>
            <a:endParaRPr sz="1295"/>
          </a:p>
          <a:p>
            <a:pPr indent="-310832" lvl="0" marL="457200" rtl="0" algn="l">
              <a:lnSpc>
                <a:spcPct val="105000"/>
              </a:lnSpc>
              <a:spcBef>
                <a:spcPts val="1200"/>
              </a:spcBef>
              <a:spcAft>
                <a:spcPts val="0"/>
              </a:spcAft>
              <a:buSzPts val="1295"/>
              <a:buChar char="-"/>
            </a:pPr>
            <a:r>
              <a:rPr lang="ja" sz="1295"/>
              <a:t>あるシーンの画像から検出された信号機の情報が **`json`** 形式で含まれています。</a:t>
            </a:r>
            <a:endParaRPr sz="1295"/>
          </a:p>
          <a:p>
            <a:pPr indent="-310832" lvl="0" marL="457200" rtl="0" algn="l">
              <a:lnSpc>
                <a:spcPct val="105000"/>
              </a:lnSpc>
              <a:spcBef>
                <a:spcPts val="0"/>
              </a:spcBef>
              <a:spcAft>
                <a:spcPts val="0"/>
              </a:spcAft>
              <a:buSzPts val="1295"/>
              <a:buChar char="-"/>
            </a:pPr>
            <a:r>
              <a:rPr lang="ja" sz="1295"/>
              <a:t>- index: 検出結果の番号</a:t>
            </a:r>
            <a:endParaRPr sz="1295"/>
          </a:p>
          <a:p>
            <a:pPr indent="-310832" lvl="0" marL="457200" rtl="0" algn="l">
              <a:lnSpc>
                <a:spcPct val="105000"/>
              </a:lnSpc>
              <a:spcBef>
                <a:spcPts val="0"/>
              </a:spcBef>
              <a:spcAft>
                <a:spcPts val="0"/>
              </a:spcAft>
              <a:buSzPts val="1295"/>
              <a:buChar char="-"/>
            </a:pPr>
            <a:r>
              <a:rPr lang="ja" sz="1295"/>
              <a:t>- class: 検出された信号機の種類</a:t>
            </a:r>
            <a:endParaRPr sz="1295"/>
          </a:p>
          <a:p>
            <a:pPr indent="-310832" lvl="0" marL="457200" rtl="0" algn="l">
              <a:lnSpc>
                <a:spcPct val="105000"/>
              </a:lnSpc>
              <a:spcBef>
                <a:spcPts val="0"/>
              </a:spcBef>
              <a:spcAft>
                <a:spcPts val="0"/>
              </a:spcAft>
              <a:buSzPts val="1295"/>
              <a:buChar char="-"/>
            </a:pPr>
            <a:r>
              <a:rPr lang="ja" sz="1295"/>
              <a:t>    - **`green`**: 青色信号</a:t>
            </a:r>
            <a:endParaRPr sz="1295"/>
          </a:p>
          <a:p>
            <a:pPr indent="-310832" lvl="0" marL="457200" rtl="0" algn="l">
              <a:lnSpc>
                <a:spcPct val="105000"/>
              </a:lnSpc>
              <a:spcBef>
                <a:spcPts val="0"/>
              </a:spcBef>
              <a:spcAft>
                <a:spcPts val="0"/>
              </a:spcAft>
              <a:buSzPts val="1295"/>
              <a:buChar char="-"/>
            </a:pPr>
            <a:r>
              <a:rPr lang="ja" sz="1295"/>
              <a:t>    - **`yellow`**: 黄色信号</a:t>
            </a:r>
            <a:endParaRPr sz="1295"/>
          </a:p>
          <a:p>
            <a:pPr indent="-310832" lvl="0" marL="457200" rtl="0" algn="l">
              <a:lnSpc>
                <a:spcPct val="105000"/>
              </a:lnSpc>
              <a:spcBef>
                <a:spcPts val="0"/>
              </a:spcBef>
              <a:spcAft>
                <a:spcPts val="0"/>
              </a:spcAft>
              <a:buSzPts val="1295"/>
              <a:buChar char="-"/>
            </a:pPr>
            <a:r>
              <a:rPr lang="ja" sz="1295"/>
              <a:t>    - **`red`**: 赤色信号</a:t>
            </a:r>
            <a:endParaRPr sz="1295"/>
          </a:p>
          <a:p>
            <a:pPr indent="-310832" lvl="0" marL="457200" rtl="0" algn="l">
              <a:lnSpc>
                <a:spcPct val="105000"/>
              </a:lnSpc>
              <a:spcBef>
                <a:spcPts val="0"/>
              </a:spcBef>
              <a:spcAft>
                <a:spcPts val="0"/>
              </a:spcAft>
              <a:buSzPts val="1295"/>
              <a:buChar char="-"/>
            </a:pPr>
            <a:r>
              <a:rPr lang="ja" sz="1295"/>
              <a:t>    - **`straight`**: 矢印信号機の直進</a:t>
            </a:r>
            <a:endParaRPr sz="1295"/>
          </a:p>
          <a:p>
            <a:pPr indent="-310832" lvl="0" marL="457200" rtl="0" algn="l">
              <a:lnSpc>
                <a:spcPct val="105000"/>
              </a:lnSpc>
              <a:spcBef>
                <a:spcPts val="0"/>
              </a:spcBef>
              <a:spcAft>
                <a:spcPts val="0"/>
              </a:spcAft>
              <a:buSzPts val="1295"/>
              <a:buChar char="-"/>
            </a:pPr>
            <a:r>
              <a:rPr lang="ja" sz="1295"/>
              <a:t>    - **`left`**: 矢印信号機の左折</a:t>
            </a:r>
            <a:endParaRPr sz="1295"/>
          </a:p>
          <a:p>
            <a:pPr indent="-310832" lvl="0" marL="457200" rtl="0" algn="l">
              <a:lnSpc>
                <a:spcPct val="105000"/>
              </a:lnSpc>
              <a:spcBef>
                <a:spcPts val="0"/>
              </a:spcBef>
              <a:spcAft>
                <a:spcPts val="0"/>
              </a:spcAft>
              <a:buSzPts val="1295"/>
              <a:buChar char="-"/>
            </a:pPr>
            <a:r>
              <a:rPr lang="ja" sz="1295"/>
              <a:t>    - **`right`**: 矢印信号機の右折</a:t>
            </a:r>
            <a:endParaRPr sz="1295"/>
          </a:p>
          <a:p>
            <a:pPr indent="-310832" lvl="0" marL="457200" rtl="0" algn="l">
              <a:lnSpc>
                <a:spcPct val="105000"/>
              </a:lnSpc>
              <a:spcBef>
                <a:spcPts val="0"/>
              </a:spcBef>
              <a:spcAft>
                <a:spcPts val="0"/>
              </a:spcAft>
              <a:buSzPts val="1295"/>
              <a:buChar char="-"/>
            </a:pPr>
            <a:r>
              <a:rPr lang="ja" sz="1295"/>
              <a:t>    - **`empty`**: 点滅が観測できない信号機</a:t>
            </a:r>
            <a:endParaRPr sz="1295"/>
          </a:p>
          <a:p>
            <a:pPr indent="-310832" lvl="0" marL="457200" rtl="0" algn="l">
              <a:lnSpc>
                <a:spcPct val="105000"/>
              </a:lnSpc>
              <a:spcBef>
                <a:spcPts val="0"/>
              </a:spcBef>
              <a:spcAft>
                <a:spcPts val="0"/>
              </a:spcAft>
              <a:buSzPts val="1295"/>
              <a:buChar char="-"/>
            </a:pPr>
            <a:r>
              <a:rPr lang="ja" sz="1295"/>
              <a:t>    - **`other`**: それ以外の信号機</a:t>
            </a:r>
            <a:endParaRPr sz="1295"/>
          </a:p>
          <a:p>
            <a:pPr indent="-310832" lvl="0" marL="457200" rtl="0" algn="l">
              <a:lnSpc>
                <a:spcPct val="105000"/>
              </a:lnSpc>
              <a:spcBef>
                <a:spcPts val="0"/>
              </a:spcBef>
              <a:spcAft>
                <a:spcPts val="0"/>
              </a:spcAft>
              <a:buSzPts val="1295"/>
              <a:buChar char="-"/>
            </a:pPr>
            <a:r>
              <a:rPr lang="ja" sz="1295"/>
              <a:t>- bbox:</a:t>
            </a:r>
            <a:endParaRPr sz="1295"/>
          </a:p>
          <a:p>
            <a:pPr indent="-310832" lvl="0" marL="457200" rtl="0" algn="l">
              <a:lnSpc>
                <a:spcPct val="105000"/>
              </a:lnSpc>
              <a:spcBef>
                <a:spcPts val="0"/>
              </a:spcBef>
              <a:spcAft>
                <a:spcPts val="0"/>
              </a:spcAft>
              <a:buSzPts val="1295"/>
              <a:buChar char="-"/>
            </a:pPr>
            <a:r>
              <a:rPr lang="ja" sz="1295"/>
              <a:t>    - 検出された領域の bounding box 座標. 順に [左上の x 座標 / 左上の y 座標 / 右下の x 座標 / 右下の y 座標 ] </a:t>
            </a:r>
            <a:endParaRPr sz="1295"/>
          </a:p>
          <a:p>
            <a:pPr indent="0" lvl="0" marL="0" rtl="0" algn="l">
              <a:lnSpc>
                <a:spcPct val="105000"/>
              </a:lnSpc>
              <a:spcBef>
                <a:spcPts val="1200"/>
              </a:spcBef>
              <a:spcAft>
                <a:spcPts val="0"/>
              </a:spcAft>
              <a:buSzPts val="852"/>
              <a:buNone/>
            </a:pPr>
            <a:r>
              <a:rPr lang="ja" sz="1717"/>
              <a:t>images: カメラの画像</a:t>
            </a:r>
            <a:endParaRPr sz="1717"/>
          </a:p>
          <a:p>
            <a:pPr indent="-310832" lvl="0" marL="457200" rtl="0" algn="l">
              <a:lnSpc>
                <a:spcPct val="105000"/>
              </a:lnSpc>
              <a:spcBef>
                <a:spcPts val="1200"/>
              </a:spcBef>
              <a:spcAft>
                <a:spcPts val="0"/>
              </a:spcAft>
              <a:buSzPts val="1295"/>
              <a:buChar char="-"/>
            </a:pPr>
            <a:r>
              <a:rPr lang="ja" sz="1295"/>
              <a:t>走行時に撮影された画像が含まれているディレクトリです。時刻 **`t`** を基準として **`t-1秒`**, **`t-0.5秒`**, **`t秒`** の 3 つの時刻で撮影された画像が含まれます。単眼カメラの RGB 画像で幅 128pixel, 高さ 64 pixel </a:t>
            </a:r>
            <a:endParaRPr sz="1295"/>
          </a:p>
        </p:txBody>
      </p:sp>
      <p:pic>
        <p:nvPicPr>
          <p:cNvPr id="89" name="Google Shape;89;p18"/>
          <p:cNvPicPr preferRelativeResize="0"/>
          <p:nvPr/>
        </p:nvPicPr>
        <p:blipFill>
          <a:blip r:embed="rId3">
            <a:alphaModFix/>
          </a:blip>
          <a:stretch>
            <a:fillRect/>
          </a:stretch>
        </p:blipFill>
        <p:spPr>
          <a:xfrm>
            <a:off x="3153875" y="753225"/>
            <a:ext cx="3102925" cy="1551475"/>
          </a:xfrm>
          <a:prstGeom prst="rect">
            <a:avLst/>
          </a:prstGeom>
          <a:noFill/>
          <a:ln>
            <a:noFill/>
          </a:ln>
        </p:spPr>
      </p:pic>
      <p:pic>
        <p:nvPicPr>
          <p:cNvPr id="90" name="Google Shape;90;p18"/>
          <p:cNvPicPr preferRelativeResize="0"/>
          <p:nvPr/>
        </p:nvPicPr>
        <p:blipFill>
          <a:blip r:embed="rId4">
            <a:alphaModFix/>
          </a:blip>
          <a:stretch>
            <a:fillRect/>
          </a:stretch>
        </p:blipFill>
        <p:spPr>
          <a:xfrm>
            <a:off x="6041050" y="753225"/>
            <a:ext cx="3102950" cy="1551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56</a:t>
            </a:r>
            <a:r>
              <a:rPr lang="ja"/>
              <a:t> </a:t>
            </a:r>
            <a:r>
              <a:rPr lang="ja"/>
              <a:t>th solution &amp; baseline</a:t>
            </a:r>
            <a:endParaRPr/>
          </a:p>
        </p:txBody>
      </p:sp>
      <p:pic>
        <p:nvPicPr>
          <p:cNvPr id="96" name="Google Shape;96;p19"/>
          <p:cNvPicPr preferRelativeResize="0"/>
          <p:nvPr/>
        </p:nvPicPr>
        <p:blipFill>
          <a:blip r:embed="rId3">
            <a:alphaModFix/>
          </a:blip>
          <a:stretch>
            <a:fillRect/>
          </a:stretch>
        </p:blipFill>
        <p:spPr>
          <a:xfrm>
            <a:off x="356350" y="3197875"/>
            <a:ext cx="8181975" cy="55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idx="1" type="body"/>
          </p:nvPr>
        </p:nvSpPr>
        <p:spPr>
          <a:xfrm>
            <a:off x="0" y="0"/>
            <a:ext cx="9144000" cy="49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ja" sz="2345"/>
              <a:t>方針(Public: 0.1935 / Private: 0.2017)</a:t>
            </a:r>
            <a:endParaRPr sz="2345"/>
          </a:p>
          <a:p>
            <a:pPr indent="-311150" lvl="0" marL="457200" rtl="0" algn="l">
              <a:spcBef>
                <a:spcPts val="1200"/>
              </a:spcBef>
              <a:spcAft>
                <a:spcPts val="0"/>
              </a:spcAft>
              <a:buSzPts val="1300"/>
              <a:buChar char="-"/>
            </a:pPr>
            <a:r>
              <a:rPr lang="ja" sz="1300"/>
              <a:t>全データ使うためカメラ情報をCNNで扱い、その予測値とテーブルデータをLightGBMでstackingする。</a:t>
            </a:r>
            <a:endParaRPr sz="1300"/>
          </a:p>
          <a:p>
            <a:pPr indent="-311150" lvl="0" marL="457200" rtl="0" algn="l">
              <a:spcBef>
                <a:spcPts val="0"/>
              </a:spcBef>
              <a:spcAft>
                <a:spcPts val="0"/>
              </a:spcAft>
              <a:buSzPts val="1300"/>
              <a:buChar char="-"/>
            </a:pPr>
            <a:r>
              <a:rPr lang="ja" sz="1300"/>
              <a:t>類似コンペの[1st and Future - Player Contact Detection](https://www.kaggle.com/competitions/nfl-player-contact-detection)のパクリ</a:t>
            </a:r>
            <a:endParaRPr sz="1300"/>
          </a:p>
          <a:p>
            <a:pPr indent="0" lvl="0" marL="0" rtl="0" algn="l">
              <a:spcBef>
                <a:spcPts val="1200"/>
              </a:spcBef>
              <a:spcAft>
                <a:spcPts val="0"/>
              </a:spcAft>
              <a:buNone/>
            </a:pPr>
            <a:r>
              <a:t/>
            </a:r>
            <a:endParaRPr sz="1700"/>
          </a:p>
          <a:p>
            <a:pPr indent="-311150" lvl="0" marL="457200" rtl="0" algn="l">
              <a:spcBef>
                <a:spcPts val="1200"/>
              </a:spcBef>
              <a:spcAft>
                <a:spcPts val="0"/>
              </a:spcAft>
              <a:buSzPts val="1300"/>
              <a:buChar char="-"/>
            </a:pPr>
            <a:r>
              <a:rPr lang="ja" sz="1300"/>
              <a:t>カメラ画像(CNNパート)</a:t>
            </a:r>
            <a:endParaRPr sz="1300"/>
          </a:p>
          <a:p>
            <a:pPr indent="-311150" lvl="1" marL="914400" rtl="0" algn="l">
              <a:spcBef>
                <a:spcPts val="0"/>
              </a:spcBef>
              <a:spcAft>
                <a:spcPts val="0"/>
              </a:spcAft>
              <a:buSzPts val="1300"/>
              <a:buChar char="-"/>
            </a:pPr>
            <a:r>
              <a:rPr lang="ja" sz="1300"/>
              <a:t>過去の類似コンペ「Player Contact Detection」での手法を参考に、t-1.0秒・t-0.5秒・t秒の3フレーム画像をチャンネル結合して入力し、CNN（ResNet）で学習・推論。</a:t>
            </a:r>
            <a:endParaRPr sz="1300"/>
          </a:p>
          <a:p>
            <a:pPr indent="-311150" lvl="1" marL="914400" rtl="0" algn="l">
              <a:spcBef>
                <a:spcPts val="0"/>
              </a:spcBef>
              <a:spcAft>
                <a:spcPts val="0"/>
              </a:spcAft>
              <a:buSzPts val="1300"/>
              <a:buChar char="-"/>
            </a:pPr>
            <a:r>
              <a:rPr lang="ja" sz="1300"/>
              <a:t>学習時はK交差検証を行い、検証データに対する**Out-Of-Fold(OOF)**予測を作成し、テストデータに対しても推論。</a:t>
            </a:r>
            <a:endParaRPr sz="1300"/>
          </a:p>
          <a:p>
            <a:pPr indent="-311150" lvl="1" marL="914400" rtl="0" algn="l">
              <a:spcBef>
                <a:spcPts val="0"/>
              </a:spcBef>
              <a:spcAft>
                <a:spcPts val="0"/>
              </a:spcAft>
              <a:buSzPts val="1300"/>
              <a:buChar char="-"/>
            </a:pPr>
            <a:r>
              <a:rPr lang="ja" sz="1300"/>
              <a:t>このCNNパートの出力（各ターゲット座標の予測値）をファイルに書き出して保存します(oof_cv.csv, submission_oof.csv など)。</a:t>
            </a:r>
            <a:endParaRPr sz="1300"/>
          </a:p>
          <a:p>
            <a:pPr indent="-311150" lvl="0" marL="457200" rtl="0" algn="l">
              <a:spcBef>
                <a:spcPts val="0"/>
              </a:spcBef>
              <a:spcAft>
                <a:spcPts val="0"/>
              </a:spcAft>
              <a:buSzPts val="1300"/>
              <a:buChar char="-"/>
            </a:pPr>
            <a:r>
              <a:rPr lang="ja" sz="1300"/>
              <a:t>テーブルデータ(LightGBMパート)</a:t>
            </a:r>
            <a:endParaRPr sz="1300"/>
          </a:p>
          <a:p>
            <a:pPr indent="-311150" lvl="1" marL="914400" rtl="0" algn="l">
              <a:spcBef>
                <a:spcPts val="0"/>
              </a:spcBef>
              <a:spcAft>
                <a:spcPts val="0"/>
              </a:spcAft>
              <a:buSzPts val="1300"/>
              <a:buFont typeface="Arial"/>
              <a:buChar char="-"/>
            </a:pPr>
            <a:r>
              <a:rPr lang="ja" sz="1300"/>
              <a:t>速度やアクセル操作など、元々のテーブルデータを特徴量とし、さらに上記のCNNで得た予測値も特徴量として加え</a:t>
            </a:r>
            <a:endParaRPr sz="1300"/>
          </a:p>
          <a:p>
            <a:pPr indent="-311150" lvl="1" marL="914400" rtl="0" algn="l">
              <a:spcBef>
                <a:spcPts val="0"/>
              </a:spcBef>
              <a:spcAft>
                <a:spcPts val="0"/>
              </a:spcAft>
              <a:buSzPts val="1300"/>
              <a:buChar char="-"/>
            </a:pPr>
            <a:r>
              <a:rPr lang="ja" sz="1300"/>
              <a:t>シーンIDごとのグループK折などを設定し、LightGBMを用いて回帰タスクとして最終予測モデルを学習します。</a:t>
            </a:r>
            <a:endParaRPr sz="1300"/>
          </a:p>
          <a:p>
            <a:pPr indent="-311150" lvl="1" marL="914400" rtl="0" algn="l">
              <a:spcBef>
                <a:spcPts val="0"/>
              </a:spcBef>
              <a:spcAft>
                <a:spcPts val="0"/>
              </a:spcAft>
              <a:buSzPts val="1300"/>
              <a:buChar char="-"/>
            </a:pPr>
            <a:r>
              <a:rPr lang="ja" sz="1300"/>
              <a:t>その結果としてLightGBMのOOFスコアやテストデータの最終予測を出力します。</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ja"/>
              <a:t>1 th solution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F0F0F0"/>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